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sldIdLst>
    <p:sldId id="256" r:id="rId2"/>
    <p:sldId id="257" r:id="rId3"/>
    <p:sldId id="309" r:id="rId4"/>
    <p:sldId id="258" r:id="rId5"/>
    <p:sldId id="263" r:id="rId6"/>
    <p:sldId id="310" r:id="rId7"/>
    <p:sldId id="259" r:id="rId8"/>
    <p:sldId id="261" r:id="rId9"/>
    <p:sldId id="265" r:id="rId10"/>
    <p:sldId id="266" r:id="rId11"/>
    <p:sldId id="307" r:id="rId12"/>
    <p:sldId id="267" r:id="rId13"/>
    <p:sldId id="269" r:id="rId14"/>
    <p:sldId id="270" r:id="rId15"/>
    <p:sldId id="272" r:id="rId16"/>
    <p:sldId id="273" r:id="rId17"/>
    <p:sldId id="275" r:id="rId18"/>
    <p:sldId id="276" r:id="rId19"/>
    <p:sldId id="278" r:id="rId20"/>
    <p:sldId id="279" r:id="rId21"/>
    <p:sldId id="281" r:id="rId22"/>
    <p:sldId id="282" r:id="rId23"/>
    <p:sldId id="284" r:id="rId24"/>
    <p:sldId id="285" r:id="rId25"/>
    <p:sldId id="287" r:id="rId26"/>
    <p:sldId id="288" r:id="rId27"/>
    <p:sldId id="290" r:id="rId28"/>
    <p:sldId id="291" r:id="rId29"/>
    <p:sldId id="293" r:id="rId30"/>
    <p:sldId id="294" r:id="rId31"/>
    <p:sldId id="296" r:id="rId32"/>
    <p:sldId id="316" r:id="rId33"/>
    <p:sldId id="312" r:id="rId34"/>
    <p:sldId id="313" r:id="rId35"/>
    <p:sldId id="314" r:id="rId36"/>
    <p:sldId id="299" r:id="rId37"/>
    <p:sldId id="300" r:id="rId38"/>
    <p:sldId id="301" r:id="rId39"/>
    <p:sldId id="302" r:id="rId40"/>
    <p:sldId id="315" r:id="rId41"/>
    <p:sldId id="303" r:id="rId42"/>
    <p:sldId id="305" r:id="rId43"/>
    <p:sldId id="308" r:id="rId44"/>
    <p:sldId id="304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279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269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4220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1587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4337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1406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2194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396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4045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5642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07350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86761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56821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34696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07473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98035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7615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2688203-3846-4A85-92B0-10BC6DF3B333}" type="datetimeFigureOut">
              <a:rPr lang="en-GB" smtClean="0"/>
              <a:t>15/11/2025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E1403A4-D7E1-4112-B52F-D8FB53F59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1150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clips-online.co.uk/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810307"/>
          </a:xfrm>
        </p:spPr>
        <p:txBody>
          <a:bodyPr>
            <a:normAutofit/>
          </a:bodyPr>
          <a:lstStyle/>
          <a:p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Careers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Labour Market Information (LMI)</a:t>
            </a:r>
          </a:p>
        </p:txBody>
      </p:sp>
    </p:spTree>
    <p:extLst>
      <p:ext uri="{BB962C8B-B14F-4D97-AF65-F5344CB8AC3E}">
        <p14:creationId xmlns:p14="http://schemas.microsoft.com/office/powerpoint/2010/main" val="3812080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05948"/>
            <a:ext cx="10364451" cy="84025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What is Labour Market Information (LMI) &amp; why is it useful?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227439"/>
            <a:ext cx="10363826" cy="54864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Labour Market Information can tell you:-</a:t>
            </a:r>
          </a:p>
          <a:p>
            <a:pPr marL="0" indent="0" algn="ctr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job roles and skills employers are looking for</a:t>
            </a:r>
          </a:p>
          <a:p>
            <a:pPr lvl="0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Which industries are recruiting and where they are located</a:t>
            </a:r>
          </a:p>
          <a:p>
            <a:pPr lvl="0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Which job areas are growing in the future, so basically where the future job opportunities will be and expected trends in some of the main sectors in the UK</a:t>
            </a:r>
          </a:p>
          <a:p>
            <a:pPr lvl="0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Some of the ways in which work is changing</a:t>
            </a:r>
          </a:p>
          <a:p>
            <a:pPr lvl="0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you should do in order to make yourself as employable as possible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0120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40044"/>
            <a:ext cx="10364451" cy="1112108"/>
          </a:xfrm>
          <a:solidFill>
            <a:srgbClr val="FFC000"/>
          </a:solidFill>
          <a:effectLst/>
        </p:spPr>
        <p:txBody>
          <a:bodyPr>
            <a:normAutofit fontScale="90000"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Which industries are experiencing growth and which are experiencing decline? Take a guess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433384"/>
            <a:ext cx="10363826" cy="5206313"/>
          </a:xfrm>
          <a:solidFill>
            <a:srgbClr val="FFC000"/>
          </a:solidFill>
        </p:spPr>
        <p:txBody>
          <a:bodyPr/>
          <a:lstStyle/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Growth or decline?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Manufacturing sectors				Renewable energy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Healthcare						Cyber security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Hard coal mining					Logistics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Education						Electricity &amp; gas supply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Railway &amp; underground construction	E- commerce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Educational technology				construction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Chemical &amp; fertiliser mineral mining		pipeline transport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Live animal wholesaling				i.t.	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1592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96563"/>
            <a:ext cx="10364451" cy="1285102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2025 - In the UK 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Industries Which Are Experiencing Growth - answers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>
          <a:xfrm>
            <a:off x="913774" y="1696995"/>
            <a:ext cx="10363826" cy="4497859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Renewable Energy</a:t>
            </a:r>
          </a:p>
          <a:p>
            <a:pPr lvl="0"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Construction</a:t>
            </a:r>
          </a:p>
          <a:p>
            <a:pPr lvl="0"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Cyber Security</a:t>
            </a:r>
          </a:p>
          <a:p>
            <a:pPr lvl="0"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Education</a:t>
            </a:r>
          </a:p>
          <a:p>
            <a:pPr lvl="0"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Educational Technology 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EdTech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0"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 – Commerce</a:t>
            </a:r>
          </a:p>
          <a:p>
            <a:pPr lvl="0"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Healthcare</a:t>
            </a:r>
          </a:p>
          <a:p>
            <a:pPr lvl="0"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Information Technology</a:t>
            </a:r>
          </a:p>
          <a:p>
            <a:pPr lvl="0"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Logistics</a:t>
            </a:r>
          </a:p>
        </p:txBody>
      </p:sp>
    </p:spTree>
    <p:extLst>
      <p:ext uri="{BB962C8B-B14F-4D97-AF65-F5344CB8AC3E}">
        <p14:creationId xmlns:p14="http://schemas.microsoft.com/office/powerpoint/2010/main" val="1221632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88325"/>
            <a:ext cx="10364451" cy="135924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2025 - In the UK 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Industries Which Are Experiencing Decline - answers</a:t>
            </a:r>
            <a:endParaRPr lang="en-GB" sz="3200" b="1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>
          <a:xfrm>
            <a:off x="913774" y="1845276"/>
            <a:ext cx="10363826" cy="4423719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lvl="0" rtl="0"/>
            <a:r>
              <a:rPr lang="en-GB" sz="2400" baseline="0" dirty="0">
                <a:latin typeface="Arial" panose="020B0604020202020204" pitchFamily="34" charset="0"/>
                <a:cs typeface="Arial" panose="020B0604020202020204" pitchFamily="34" charset="0"/>
              </a:rPr>
              <a:t>Hard Coal Mining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rtl="0"/>
            <a:r>
              <a:rPr lang="en-GB" sz="2400" baseline="0" dirty="0">
                <a:latin typeface="Arial" panose="020B0604020202020204" pitchFamily="34" charset="0"/>
                <a:cs typeface="Arial" panose="020B0604020202020204" pitchFamily="34" charset="0"/>
              </a:rPr>
              <a:t>Chemical &amp; Fertiliser Mineral Mining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rtl="0"/>
            <a:r>
              <a:rPr lang="en-GB" sz="2400" baseline="0" dirty="0">
                <a:latin typeface="Arial" panose="020B0604020202020204" pitchFamily="34" charset="0"/>
                <a:cs typeface="Arial" panose="020B0604020202020204" pitchFamily="34" charset="0"/>
              </a:rPr>
              <a:t>Electricity &amp; Gas Supply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rtl="0"/>
            <a:r>
              <a:rPr lang="en-GB" sz="2400" baseline="0" dirty="0">
                <a:latin typeface="Arial" panose="020B0604020202020204" pitchFamily="34" charset="0"/>
                <a:cs typeface="Arial" panose="020B0604020202020204" pitchFamily="34" charset="0"/>
              </a:rPr>
              <a:t>Manufacturing Sectors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rtl="0"/>
            <a:r>
              <a:rPr lang="en-GB" sz="2400" baseline="0" dirty="0">
                <a:latin typeface="Arial" panose="020B0604020202020204" pitchFamily="34" charset="0"/>
                <a:cs typeface="Arial" panose="020B0604020202020204" pitchFamily="34" charset="0"/>
              </a:rPr>
              <a:t>Railway &amp; Underground Railway Construction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rtl="0"/>
            <a:r>
              <a:rPr lang="en-GB" sz="2400" baseline="0" dirty="0">
                <a:latin typeface="Arial" panose="020B0604020202020204" pitchFamily="34" charset="0"/>
                <a:cs typeface="Arial" panose="020B0604020202020204" pitchFamily="34" charset="0"/>
              </a:rPr>
              <a:t>Pipeline Transport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rtl="0"/>
            <a:r>
              <a:rPr lang="en-GB" sz="2400" baseline="0" dirty="0">
                <a:latin typeface="Arial" panose="020B0604020202020204" pitchFamily="34" charset="0"/>
                <a:cs typeface="Arial" panose="020B0604020202020204" pitchFamily="34" charset="0"/>
              </a:rPr>
              <a:t>Live Animal Wholesaling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656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15331"/>
            <a:ext cx="10364451" cy="1334528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Which job sectors &amp; specific Job roles are expected to grow and which are experiencing a decrease in demand / a decline in the number of vacancies? Take a guess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631092"/>
            <a:ext cx="10363826" cy="5107458"/>
          </a:xfrm>
          <a:solidFill>
            <a:srgbClr val="FFC000"/>
          </a:solidFill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Growth or decline?</a:t>
            </a:r>
          </a:p>
          <a:p>
            <a:pPr marL="0" indent="0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AI/machine learning engineers			green jobs</a:t>
            </a:r>
          </a:p>
          <a:p>
            <a:pPr marL="0" indent="0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Wholesale &amp; retail trade				General practitioners (GP)</a:t>
            </a:r>
          </a:p>
          <a:p>
            <a:pPr marL="0" indent="0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Elderly care professionals			pilots</a:t>
            </a:r>
          </a:p>
          <a:p>
            <a:pPr marL="0" indent="0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Designers inc. ux designers			secretarial/clerical</a:t>
            </a:r>
          </a:p>
          <a:p>
            <a:pPr marL="0" indent="0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Data scientists					mental health profs.</a:t>
            </a:r>
          </a:p>
          <a:p>
            <a:pPr marL="0" indent="0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Psychologists					cloud engineers</a:t>
            </a:r>
          </a:p>
          <a:p>
            <a:pPr marL="0" indent="0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Renewable energy engineers			civil engineers</a:t>
            </a:r>
          </a:p>
          <a:p>
            <a:pPr marL="0" indent="0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Newspaper journalists &amp; reporters		cyber security specialists</a:t>
            </a:r>
          </a:p>
          <a:p>
            <a:pPr marL="0" indent="0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Accommodation &amp; food service activities		Public relations (PR) </a:t>
            </a:r>
          </a:p>
          <a:p>
            <a:pPr marL="0" indent="0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Software developers				travel agents</a:t>
            </a:r>
          </a:p>
          <a:p>
            <a:pPr marL="0" indent="0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Newspaper editors					Executive/professional</a:t>
            </a:r>
          </a:p>
          <a:p>
            <a:pPr marL="0" indent="0">
              <a:buNone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</a:p>
        </p:txBody>
      </p:sp>
    </p:spTree>
    <p:extLst>
      <p:ext uri="{BB962C8B-B14F-4D97-AF65-F5344CB8AC3E}">
        <p14:creationId xmlns:p14="http://schemas.microsoft.com/office/powerpoint/2010/main" val="2979591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1805"/>
            <a:ext cx="10515600" cy="1558883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2025 - In the UK 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Job Roles Which Are Projected To See Significant Growth - answers</a:t>
            </a:r>
            <a:endParaRPr lang="en-GB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4087" y="1820562"/>
            <a:ext cx="10363826" cy="4967416"/>
          </a:xfrm>
          <a:solidFill>
            <a:srgbClr val="FFFF00"/>
          </a:solidFill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800" u="sng" dirty="0">
                <a:latin typeface="Arial" panose="020B0604020202020204" pitchFamily="34" charset="0"/>
                <a:cs typeface="Arial" panose="020B0604020202020204" pitchFamily="34" charset="0"/>
              </a:rPr>
              <a:t>Technology</a:t>
            </a:r>
          </a:p>
          <a:p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Data Scientists</a:t>
            </a:r>
          </a:p>
          <a:p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Software Developers</a:t>
            </a:r>
          </a:p>
          <a:p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AI/Machine Learning Engineers</a:t>
            </a:r>
          </a:p>
          <a:p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Cyber Security Specialists</a:t>
            </a:r>
          </a:p>
          <a:p>
            <a:r>
              <a:rPr lang="en-GB" sz="3800" dirty="0">
                <a:latin typeface="Arial" panose="020B0604020202020204" pitchFamily="34" charset="0"/>
                <a:cs typeface="Arial" panose="020B0604020202020204" pitchFamily="34" charset="0"/>
              </a:rPr>
              <a:t>Cloud Engineers</a:t>
            </a:r>
          </a:p>
          <a:p>
            <a:endParaRPr lang="en-GB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000" u="sng" dirty="0">
                <a:latin typeface="Arial" panose="020B0604020202020204" pitchFamily="34" charset="0"/>
                <a:cs typeface="Arial" panose="020B0604020202020204" pitchFamily="34" charset="0"/>
              </a:rPr>
              <a:t>Healthcare</a:t>
            </a: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GPs</a:t>
            </a: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Mental Health Professionals</a:t>
            </a: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Elderly Care Professionals</a:t>
            </a:r>
          </a:p>
          <a:p>
            <a:endParaRPr lang="en-GB" sz="3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171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445" y="181912"/>
            <a:ext cx="10364451" cy="1300900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2025 - In the UK 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Job Roles Which Are Projected To See Significant Growth - answers</a:t>
            </a:r>
            <a:endParaRPr lang="en-GB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680520"/>
            <a:ext cx="10363826" cy="4917988"/>
          </a:xfrm>
          <a:solidFill>
            <a:srgbClr val="FFFF00"/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sz="24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Renewable Energy and Sustainability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Renewable Energy Engineers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Green Jobs (remember Green Careers Week (GCW) in November)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other Growing Areas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Civil Engineers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Pilots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Designers Inc. User Experience Designers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74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4059" y="134465"/>
            <a:ext cx="10515600" cy="1282443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2025 - In the UK </a:t>
            </a:r>
            <a:b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Some Job Sectors and Specific Roles Are Experiencing A Decrease In Demand </a:t>
            </a:r>
            <a:r>
              <a:rPr lang="en-GB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A decline In The Number Of Vacancies - answers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838200" y="1589904"/>
            <a:ext cx="10515600" cy="5049794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2800" u="sng" dirty="0">
                <a:latin typeface="Arial" panose="020B0604020202020204" pitchFamily="34" charset="0"/>
                <a:cs typeface="Arial" panose="020B0604020202020204" pitchFamily="34" charset="0"/>
              </a:rPr>
              <a:t>Job Sectors With Decreasing Demand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Wholesale and Retail Trade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Accommodation and Food Service Activities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Secretarial/Clerical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Executive/professional e.g. CEO, CFO &amp; other top leadership roles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u="sng" dirty="0">
                <a:latin typeface="Arial" panose="020B0604020202020204" pitchFamily="34" charset="0"/>
                <a:cs typeface="Arial" panose="020B0604020202020204" pitchFamily="34" charset="0"/>
              </a:rPr>
              <a:t>Specific Roles Facing Declining Demand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Newspaper Journalists and Reporters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Newspaper Editors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Psychologists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Travel Agents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Public Relations (PR) and Communications Directors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705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419451"/>
          </a:xfrm>
        </p:spPr>
        <p:txBody>
          <a:bodyPr>
            <a:noAutofit/>
          </a:bodyPr>
          <a:lstStyle/>
          <a:p>
            <a:pPr algn="ctr"/>
            <a:endParaRPr lang="en-GB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43714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Note: While all of the previous slides list generally expected trends, the specific growth rates and demand may vary depending on the region and industry</a:t>
            </a:r>
          </a:p>
          <a:p>
            <a:pPr algn="ctr"/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395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238218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639330"/>
            <a:ext cx="10363826" cy="451433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8000" dirty="0">
                <a:latin typeface="Arial" panose="020B0604020202020204" pitchFamily="34" charset="0"/>
                <a:cs typeface="Arial" panose="020B0604020202020204" pitchFamily="34" charset="0"/>
              </a:rPr>
              <a:t>LMI FOR LONDON</a:t>
            </a:r>
          </a:p>
          <a:p>
            <a:pPr marL="0" indent="0" algn="ctr">
              <a:buNone/>
            </a:pPr>
            <a:endParaRPr lang="en-GB" sz="8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Data correct as of Jan 2025</a:t>
            </a:r>
          </a:p>
          <a:p>
            <a:pPr marL="0" indent="0" algn="ctr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Gained from Resourceful careers – supported by the London careers hubs, the careers &amp; enterprise company, and the mayor of London and funded by the UK government</a:t>
            </a:r>
          </a:p>
        </p:txBody>
      </p:sp>
    </p:spTree>
    <p:extLst>
      <p:ext uri="{BB962C8B-B14F-4D97-AF65-F5344CB8AC3E}">
        <p14:creationId xmlns:p14="http://schemas.microsoft.com/office/powerpoint/2010/main" val="37064579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40044"/>
            <a:ext cx="10364451" cy="1318054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LMI For London – Business, Finance, Accounting &amp; Law Occupations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532238"/>
            <a:ext cx="10363826" cy="5058032"/>
          </a:xfrm>
          <a:solidFill>
            <a:schemeClr val="accent6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Including: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Accountants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Human Resource Managers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Project Managers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Marketing Professionals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Financial Managers/Directors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Sales Executives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Solicitors &amp; Lawyers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Business Development Managers</a:t>
            </a:r>
          </a:p>
        </p:txBody>
      </p:sp>
    </p:spTree>
    <p:extLst>
      <p:ext uri="{BB962C8B-B14F-4D97-AF65-F5344CB8AC3E}">
        <p14:creationId xmlns:p14="http://schemas.microsoft.com/office/powerpoint/2010/main" val="28612232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89471"/>
            <a:ext cx="10364451" cy="1169772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Average Advertised Salary PER YEAR for business, finance, accounting &amp; law occupations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 or B or 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565190"/>
            <a:ext cx="10363826" cy="5148648"/>
          </a:xfrm>
          <a:solidFill>
            <a:schemeClr val="accent6"/>
          </a:solidFill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A) £24,167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B) £42,131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C) £101,200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26% of London’s Workforce are employed in this sector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9212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81233"/>
            <a:ext cx="10364451" cy="1169772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LMI For London – construction Occupations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466336"/>
            <a:ext cx="10363826" cy="5049794"/>
          </a:xfrm>
          <a:solidFill>
            <a:schemeClr val="accent5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INCLUDING: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Quantity Surveyors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Elementary Construction Occupations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Electricians &amp; Electrical Fitters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Architects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Carpenters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Production Managers &amp; Directors In Construction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Infrastructure Engineers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Civil Engineers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0811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97709"/>
            <a:ext cx="10364451" cy="1235675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Average Advertised Salary PER YEAR for construction occupations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 or B or C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856110" y="1515762"/>
            <a:ext cx="10363826" cy="5099222"/>
          </a:xfrm>
          <a:solidFill>
            <a:schemeClr val="accent5"/>
          </a:solidFill>
        </p:spPr>
        <p:txBody>
          <a:bodyPr>
            <a:normAutofit fontScale="92500" lnSpcReduction="20000"/>
          </a:bodyPr>
          <a:lstStyle/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A) £47,582</a:t>
            </a: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B) £203,788</a:t>
            </a: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C) £19,924</a:t>
            </a: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5% of London’s workforce are employed in this sector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26441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48282"/>
            <a:ext cx="10364451" cy="1301578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LMI For London – CREATIVE Occupations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449860"/>
            <a:ext cx="10363826" cy="5222789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INCLUDING: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Graphic designers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Public Relations Professionals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Advertising directors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Journalists &amp; Newspaper editors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Interior designers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Copywriters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Actors &amp; presenters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architects</a:t>
            </a:r>
          </a:p>
        </p:txBody>
      </p:sp>
    </p:spTree>
    <p:extLst>
      <p:ext uri="{BB962C8B-B14F-4D97-AF65-F5344CB8AC3E}">
        <p14:creationId xmlns:p14="http://schemas.microsoft.com/office/powerpoint/2010/main" val="42693573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71849"/>
            <a:ext cx="10364451" cy="1318053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Average Advertised Salary PER YEAR for cREATIVE occupations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 or B or C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729945"/>
            <a:ext cx="10363826" cy="5016843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A) £80,885</a:t>
            </a:r>
          </a:p>
          <a:p>
            <a:pPr marL="0" indent="0">
              <a:buNone/>
            </a:pPr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B) £53,114</a:t>
            </a:r>
          </a:p>
          <a:p>
            <a:pPr marL="0" indent="0">
              <a:buNone/>
            </a:pPr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C) £10,329</a:t>
            </a: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13% of London’s workforce are employed in this sector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57310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89471"/>
            <a:ext cx="10364451" cy="1145059"/>
          </a:xfrm>
          <a:solidFill>
            <a:srgbClr val="FFFF00"/>
          </a:solidFill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LMI For London – Digital Occupations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441622"/>
            <a:ext cx="10363826" cy="5156886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Including: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Java/python developers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Full stack developers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Software/data engineers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I.T. business analysts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I.T. operations technicians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Web design &amp; development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Solutions architects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i.T. specialist managers</a:t>
            </a:r>
          </a:p>
        </p:txBody>
      </p:sp>
    </p:spTree>
    <p:extLst>
      <p:ext uri="{BB962C8B-B14F-4D97-AF65-F5344CB8AC3E}">
        <p14:creationId xmlns:p14="http://schemas.microsoft.com/office/powerpoint/2010/main" val="5603017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149" y="140043"/>
            <a:ext cx="10364451" cy="1713471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Average Advertised Salary PER YEAR for digital occupations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 or B or C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853514"/>
            <a:ext cx="10363826" cy="4876800"/>
          </a:xfrm>
          <a:solidFill>
            <a:srgbClr val="FFC000"/>
          </a:solidFill>
        </p:spPr>
        <p:txBody>
          <a:bodyPr>
            <a:normAutofit fontScale="92500" lnSpcReduction="20000"/>
          </a:bodyPr>
          <a:lstStyle/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A) £150,000</a:t>
            </a:r>
          </a:p>
          <a:p>
            <a:pPr marL="0" indent="0">
              <a:buNone/>
            </a:pPr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B) £58,711</a:t>
            </a:r>
          </a:p>
          <a:p>
            <a:pPr marL="0" indent="0">
              <a:buNone/>
            </a:pPr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C) £25,454</a:t>
            </a: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9% of London’s workforce are employed in this sector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69822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40043"/>
            <a:ext cx="10364451" cy="107091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LMI For London – health &amp; social care Occupations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210962"/>
            <a:ext cx="10363826" cy="5461687"/>
          </a:xfrm>
          <a:solidFill>
            <a:schemeClr val="accent1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Including: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Care workers &amp; home carers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Healthcare assistants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Medical practitioners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Public health managers/directors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Nursing auxiliaries &amp; nursing assistants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Physiotherapists/occupational therapists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Nurses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Support workers</a:t>
            </a:r>
          </a:p>
        </p:txBody>
      </p:sp>
    </p:spTree>
    <p:extLst>
      <p:ext uri="{BB962C8B-B14F-4D97-AF65-F5344CB8AC3E}">
        <p14:creationId xmlns:p14="http://schemas.microsoft.com/office/powerpoint/2010/main" val="21058601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362466"/>
            <a:ext cx="10364451" cy="140867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Average Advertised Salary PER YEAR for health &amp; social care occupations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 or B or C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771136"/>
            <a:ext cx="10363826" cy="4959178"/>
          </a:xfrm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A) £76,900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B) £12,754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C) £35,171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10% of London’s workforce are employed in this sector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24432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05947"/>
            <a:ext cx="10364451" cy="107915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LMI For London – hospitality Occupations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285104"/>
            <a:ext cx="10363826" cy="5329880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INCLUDING: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Sous chefs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Baristas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Waiters &amp; waitresses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Kitchen &amp; catering assistants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Bar manager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Catering manager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Bartender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Pastry chefs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20115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72995"/>
            <a:ext cx="10364451" cy="1556951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Average Advertised Salary PER YEAR for hospitality occupations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 or B or C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729946"/>
            <a:ext cx="10363826" cy="5000368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A) £24,785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B) £21,098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C) £43,603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9% of London’s workforce are employed in this sector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70389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72995"/>
            <a:ext cx="10364451" cy="1169773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LMI For London – manufacturing Occupations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433384"/>
            <a:ext cx="10363826" cy="5272216"/>
          </a:xfrm>
          <a:solidFill>
            <a:schemeClr val="bg1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INCLUDING: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Product &amp; designers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Compliance officers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Field service engineers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Food, drink &amp; tobacco process operatives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Warehouse operatives &amp; pickers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Production managers &amp; directors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Sales accounts &amp; business managers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Java developers</a:t>
            </a:r>
          </a:p>
        </p:txBody>
      </p:sp>
    </p:spTree>
    <p:extLst>
      <p:ext uri="{BB962C8B-B14F-4D97-AF65-F5344CB8AC3E}">
        <p14:creationId xmlns:p14="http://schemas.microsoft.com/office/powerpoint/2010/main" val="13914207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97709"/>
            <a:ext cx="10364451" cy="1581664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Average Advertised Salary PER YEAR for manufacturing occupations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 or B or C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935892"/>
            <a:ext cx="10363826" cy="4712043"/>
          </a:xfrm>
          <a:solidFill>
            <a:schemeClr val="bg1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A) £156,853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B) £36,182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C) £50,438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6% of London’s workforce are employed in this sector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25048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64757"/>
            <a:ext cx="10364451" cy="1169773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LMI For London – transport &amp; storage Occupations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466335"/>
            <a:ext cx="10363826" cy="5272215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INCLUDing: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Bus drivers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Warehouse operatives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Delivery drivers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Customer service advisers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Large goods vehicle drivers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Elementary storage occupations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Air travel assistants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HGV Class 2 drivers</a:t>
            </a:r>
          </a:p>
        </p:txBody>
      </p:sp>
    </p:spTree>
    <p:extLst>
      <p:ext uri="{BB962C8B-B14F-4D97-AF65-F5344CB8AC3E}">
        <p14:creationId xmlns:p14="http://schemas.microsoft.com/office/powerpoint/2010/main" val="7162879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31805"/>
            <a:ext cx="10364451" cy="1606379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Average Advertised Salary PER YEAR for transport &amp; storage occupations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 or B or C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828800"/>
            <a:ext cx="10363826" cy="4810897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A) £46,028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B) £96,211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C) £15,455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5% of London’s workforce are employed in this sector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524740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38897"/>
            <a:ext cx="10364451" cy="873211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LMI For London – retail Occupations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210962"/>
            <a:ext cx="10363826" cy="5420497"/>
          </a:xfrm>
          <a:solidFill>
            <a:srgbClr val="00B0F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Including: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Visual merchandisers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Shopkeepers &amp; owners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Managers &amp; directors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Logistics &amp; supply chain coordinators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 – commerce specialists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Sales assistants &amp; retail cashiers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Financial managers &amp; directors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Animal care service occupations</a:t>
            </a:r>
          </a:p>
        </p:txBody>
      </p:sp>
    </p:spTree>
    <p:extLst>
      <p:ext uri="{BB962C8B-B14F-4D97-AF65-F5344CB8AC3E}">
        <p14:creationId xmlns:p14="http://schemas.microsoft.com/office/powerpoint/2010/main" val="16051729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47135"/>
            <a:ext cx="10364451" cy="1499287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Average Advertised Salary PER YEAR for retail occupations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 or B or C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746422"/>
            <a:ext cx="10363826" cy="4917989"/>
          </a:xfrm>
          <a:solidFill>
            <a:srgbClr val="00B0F0"/>
          </a:solidFill>
        </p:spPr>
        <p:txBody>
          <a:bodyPr>
            <a:normAutofit lnSpcReduction="10000"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A) £330,087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B) £13,479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C) £33,900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9% of London’s workforce are employed in this sector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65998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81233"/>
            <a:ext cx="10364451" cy="1046205"/>
          </a:xfrm>
          <a:solidFill>
            <a:srgbClr val="00B050"/>
          </a:solidFill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LMI For London – green Occupations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301578"/>
            <a:ext cx="10363826" cy="5247503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Including: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Renewable energy analysts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Health &amp; safety consultants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Solar pv installer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Recycling workers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Software developers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Management consultants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Electricians &amp; electrical fitters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Sustainability consultants</a:t>
            </a:r>
          </a:p>
        </p:txBody>
      </p:sp>
    </p:spTree>
    <p:extLst>
      <p:ext uri="{BB962C8B-B14F-4D97-AF65-F5344CB8AC3E}">
        <p14:creationId xmlns:p14="http://schemas.microsoft.com/office/powerpoint/2010/main" val="18359408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72995"/>
            <a:ext cx="10364451" cy="1556951"/>
          </a:xfrm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Average Advertised Salary PER YEAR for green occupations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 or B or C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861751"/>
            <a:ext cx="10363826" cy="4695567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A) £56,115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B) £45,300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C) £9,870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5% of London’s workforce are employed in this sector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46888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149" y="205946"/>
            <a:ext cx="10364451" cy="1334529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For information on any job sector or job role mentioned so far: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738184"/>
            <a:ext cx="10363826" cy="46955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Use the careers website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www.eclips-online.co.uk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Login / password = SE2 9PX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Use the national careers service website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Https://nationalcareers.service.gov.uk</a:t>
            </a:r>
          </a:p>
        </p:txBody>
      </p:sp>
    </p:spTree>
    <p:extLst>
      <p:ext uri="{BB962C8B-B14F-4D97-AF65-F5344CB8AC3E}">
        <p14:creationId xmlns:p14="http://schemas.microsoft.com/office/powerpoint/2010/main" val="19710242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64758"/>
            <a:ext cx="10364451" cy="140867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Common basic Skills Needed For many of the Occupational areas covered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573428"/>
            <a:ext cx="10363826" cy="495094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 _ M _ U N _ C _ T I O _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 R O _ L _ _       S _ _V _ N G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 E A _ E R S _ I _ 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 _ M _ _ A C _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 _ _ A G E M _ _ T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 _A _ N_ I_G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8062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31806"/>
            <a:ext cx="10364451" cy="1235676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Common basic Skills Needed For many of the Occupational areas covered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367482"/>
            <a:ext cx="10363826" cy="5181599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 T _ E _ T _ _ N     T _    D E _ A _ _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O p _ r _ t I _ _ 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_ u _ t _ m e r    s _ r _ I c _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 n _ o _ a t I _ n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 _ t h _ s I a _ m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_ e s _ a r _ h</a:t>
            </a:r>
          </a:p>
        </p:txBody>
      </p:sp>
    </p:spTree>
    <p:extLst>
      <p:ext uri="{BB962C8B-B14F-4D97-AF65-F5344CB8AC3E}">
        <p14:creationId xmlns:p14="http://schemas.microsoft.com/office/powerpoint/2010/main" val="37862224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64758"/>
            <a:ext cx="10364451" cy="1013254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Common basic Skills Needed For many of the Occupational areas covered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178012"/>
            <a:ext cx="10363826" cy="5469923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endParaRPr lang="en-GB" dirty="0"/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_ A L _ 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 _ V E N _ O R Y    A _ D    W _ R E _ O U S _ N G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 I _ E R _ C Y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 _ _ m    _ o r k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i. _.    /   d _ g _ t a l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_ R _ a n _ s a _ I o n</a:t>
            </a:r>
          </a:p>
        </p:txBody>
      </p:sp>
    </p:spTree>
    <p:extLst>
      <p:ext uri="{BB962C8B-B14F-4D97-AF65-F5344CB8AC3E}">
        <p14:creationId xmlns:p14="http://schemas.microsoft.com/office/powerpoint/2010/main" val="26178037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468878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SKILLS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622854"/>
            <a:ext cx="10363826" cy="476970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Most of the common basic skills you have just identified we call </a:t>
            </a:r>
            <a:r>
              <a:rPr lang="en-GB" sz="2800" u="sng" dirty="0">
                <a:latin typeface="Arial" panose="020B0604020202020204" pitchFamily="34" charset="0"/>
                <a:cs typeface="Arial" panose="020B0604020202020204" pitchFamily="34" charset="0"/>
              </a:rPr>
              <a:t>transferable skills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, these are skills you can often carry from one job to another and are therefore very useful to develop for your future careers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16385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593805"/>
            <a:ext cx="10364451" cy="106411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046205"/>
            <a:ext cx="10363826" cy="5511113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However, there are many more skills not mentioned today that will also be useful for you to develop including other soft skills and hard skills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Soft skills – are non-technical abilities and personality traits that influence how you interact and work with others e.g. teamwork, adaptability, communication, resilience etc.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Hard skills – are teachable, measurable, and job specific abilities gained through education, training, and practice. These are the practical, technical skills required to perform a job e.g. coding, a foreign language, accounting, proficiency in a specific software etc.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15759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72315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351006"/>
            <a:ext cx="10363826" cy="5066270"/>
          </a:xfrm>
        </p:spPr>
        <p:txBody>
          <a:bodyPr/>
          <a:lstStyle/>
          <a:p>
            <a:pPr marL="0" indent="0" algn="ctr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Do take every opportunity to enhance and develop as many soft and hard skills as you can</a:t>
            </a:r>
          </a:p>
          <a:p>
            <a:pPr marL="0" indent="0" algn="ctr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 this will help prepare you for our ever changing world of work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99613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71850"/>
            <a:ext cx="10364451" cy="1153296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Some things you can do to enhance &amp; develop new skills: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425147"/>
            <a:ext cx="10363826" cy="5222788"/>
          </a:xfrm>
          <a:solidFill>
            <a:srgbClr val="92D050"/>
          </a:solidFill>
        </p:spPr>
        <p:txBody>
          <a:bodyPr>
            <a:normAutofit fontScale="925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Take training Courses &amp; education courses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Read Books or articles etc.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a mentor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Gain work experience or work shadow professionals or volunteer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Join Extra curricular activities and clubs (in and outside of school)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Attend workshops and attend webinars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Practice existing skills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watch a video or YouTube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online resources e.g. blogs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Listen to podcasts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Accept feedback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29331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23569"/>
            <a:ext cx="10364451" cy="1227436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The top 15 More advanced skills that employers are looking for in 2025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data source: the futures of jobs report 2025, world economic forum (WEF)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351005"/>
            <a:ext cx="10363826" cy="5371071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As you get older these are the more advanced skills that you should seek to develop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Analytical thinking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Resilience, flexibility &amp; agility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leadership &amp; social influence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Creative thinking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Motivation &amp; self awareness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Technological literacy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Empathy &amp; active listening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Curiosity &amp; lifelong learning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Talent management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Service orientation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AI &amp; big data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Systems thinking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Resource management 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attention to detail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Quality control</a:t>
            </a:r>
          </a:p>
          <a:p>
            <a:pPr marL="0" indent="0" algn="ctr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4778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353548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4400" y="1507525"/>
            <a:ext cx="10363826" cy="48520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Hopefully you now know a lot more about LMI in the UK and specifically in London and understand how important it is to strengthen existing skills and develop new skills for your future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Good Luck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Vicki Banbrook – Careers Adviser</a:t>
            </a:r>
          </a:p>
        </p:txBody>
      </p:sp>
    </p:spTree>
    <p:extLst>
      <p:ext uri="{BB962C8B-B14F-4D97-AF65-F5344CB8AC3E}">
        <p14:creationId xmlns:p14="http://schemas.microsoft.com/office/powerpoint/2010/main" val="13416233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89471"/>
            <a:ext cx="10364451" cy="782594"/>
          </a:xfrm>
        </p:spPr>
        <p:txBody>
          <a:bodyPr/>
          <a:lstStyle/>
          <a:p>
            <a:r>
              <a:rPr lang="en-GB" dirty="0"/>
              <a:t>Teacher Notes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153297"/>
            <a:ext cx="10363826" cy="5704703"/>
          </a:xfrm>
        </p:spPr>
        <p:txBody>
          <a:bodyPr>
            <a:normAutofit fontScale="47500" lnSpcReduction="20000"/>
          </a:bodyPr>
          <a:lstStyle/>
          <a:p>
            <a:r>
              <a:rPr lang="en-GB" dirty="0"/>
              <a:t>Teachers  - with this presentation there will be a printed hand-out containing a few notes to accompany the slides looking at the growth areas and areas in decline in the UK and the reasons for the decline.</a:t>
            </a:r>
          </a:p>
          <a:p>
            <a:endParaRPr lang="en-GB" dirty="0"/>
          </a:p>
          <a:p>
            <a:r>
              <a:rPr lang="en-GB" dirty="0"/>
              <a:t>I am hoping you can complete the ‘guessing’ games and ‘Fill the Spaces’ games with the students as a whole with you standing at the front and the students calling out the answers – the answers are on the next slides</a:t>
            </a:r>
          </a:p>
          <a:p>
            <a:endParaRPr lang="en-GB" dirty="0"/>
          </a:p>
          <a:p>
            <a:r>
              <a:rPr lang="en-GB" dirty="0"/>
              <a:t>There are 10 occupational areas covered for London e.g.</a:t>
            </a:r>
          </a:p>
          <a:p>
            <a:pPr marL="0" indent="0">
              <a:buNone/>
            </a:pPr>
            <a:r>
              <a:rPr lang="en-GB" dirty="0"/>
              <a:t>-Business, finance, accountancy &amp; law</a:t>
            </a:r>
          </a:p>
          <a:p>
            <a:pPr marL="0" indent="0">
              <a:buNone/>
            </a:pPr>
            <a:r>
              <a:rPr lang="en-GB" dirty="0"/>
              <a:t>-Construction</a:t>
            </a:r>
          </a:p>
          <a:p>
            <a:pPr marL="0" indent="0">
              <a:buNone/>
            </a:pPr>
            <a:r>
              <a:rPr lang="en-GB" dirty="0"/>
              <a:t>-Digital</a:t>
            </a:r>
          </a:p>
          <a:p>
            <a:pPr marL="0" indent="0">
              <a:buNone/>
            </a:pPr>
            <a:r>
              <a:rPr lang="en-GB" dirty="0"/>
              <a:t>-Creative </a:t>
            </a:r>
          </a:p>
          <a:p>
            <a:pPr marL="0" indent="0">
              <a:buNone/>
            </a:pPr>
            <a:r>
              <a:rPr lang="en-GB" dirty="0"/>
              <a:t>-etc. etc.</a:t>
            </a:r>
          </a:p>
          <a:p>
            <a:pPr marL="0" indent="0">
              <a:buNone/>
            </a:pPr>
            <a:r>
              <a:rPr lang="en-GB" dirty="0"/>
              <a:t>each area has 2 slides which includes a guessing game / quiz. choose as many occupational areas as you wish to show to your class depending on the amount of time you have</a:t>
            </a:r>
          </a:p>
          <a:p>
            <a:endParaRPr lang="en-GB" dirty="0"/>
          </a:p>
          <a:p>
            <a:r>
              <a:rPr lang="en-GB" dirty="0"/>
              <a:t>But please try and include the slides after the ‘LMI for London’ slides regarding skills</a:t>
            </a:r>
          </a:p>
          <a:p>
            <a:endParaRPr lang="en-GB" dirty="0"/>
          </a:p>
          <a:p>
            <a:r>
              <a:rPr lang="en-GB" dirty="0"/>
              <a:t>See next slides for a list of all the common skills mentioned throughout the ‘LMI for London’ slides and then the quiz answers on average salaries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Many Thanks</a:t>
            </a:r>
          </a:p>
          <a:p>
            <a:pPr marL="0" indent="0">
              <a:buNone/>
            </a:pPr>
            <a:r>
              <a:rPr lang="en-GB" dirty="0"/>
              <a:t>Vicki Banbrook – careers adviser</a:t>
            </a:r>
          </a:p>
        </p:txBody>
      </p:sp>
    </p:spTree>
    <p:extLst>
      <p:ext uri="{BB962C8B-B14F-4D97-AF65-F5344CB8AC3E}">
        <p14:creationId xmlns:p14="http://schemas.microsoft.com/office/powerpoint/2010/main" val="16897535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57665"/>
            <a:ext cx="10364451" cy="848497"/>
          </a:xfrm>
        </p:spPr>
        <p:txBody>
          <a:bodyPr>
            <a:normAutofit fontScale="90000"/>
          </a:bodyPr>
          <a:lstStyle/>
          <a:p>
            <a:r>
              <a:rPr lang="en-GB" dirty="0"/>
              <a:t>Common basic skills listed –teachers notes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906162"/>
            <a:ext cx="10363826" cy="5824152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Communication			inventory &amp; warehousing </a:t>
            </a:r>
          </a:p>
          <a:p>
            <a:r>
              <a:rPr lang="en-GB" dirty="0"/>
              <a:t>Problem solving			Leadership</a:t>
            </a:r>
          </a:p>
          <a:p>
            <a:r>
              <a:rPr lang="en-GB" dirty="0"/>
              <a:t>Management			Numeracy</a:t>
            </a:r>
          </a:p>
          <a:p>
            <a:r>
              <a:rPr lang="en-GB" dirty="0"/>
              <a:t>Attention to detail		Planning</a:t>
            </a:r>
          </a:p>
          <a:p>
            <a:r>
              <a:rPr lang="en-GB" dirty="0"/>
              <a:t>Operations				Customer service</a:t>
            </a:r>
          </a:p>
          <a:p>
            <a:r>
              <a:rPr lang="en-GB" dirty="0"/>
              <a:t>Innovation				Enthusiasm</a:t>
            </a:r>
          </a:p>
          <a:p>
            <a:r>
              <a:rPr lang="en-GB" dirty="0"/>
              <a:t>Research				Sales</a:t>
            </a:r>
          </a:p>
          <a:p>
            <a:r>
              <a:rPr lang="en-GB" dirty="0"/>
              <a:t>Teamwork				literacy</a:t>
            </a:r>
          </a:p>
          <a:p>
            <a:r>
              <a:rPr lang="en-GB" dirty="0"/>
              <a:t>I.T.  /  digital				organisation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54632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15331"/>
            <a:ext cx="10364451" cy="1128583"/>
          </a:xfrm>
        </p:spPr>
        <p:txBody>
          <a:bodyPr>
            <a:normAutofit fontScale="90000"/>
          </a:bodyPr>
          <a:lstStyle/>
          <a:p>
            <a:r>
              <a:rPr lang="en-GB" dirty="0"/>
              <a:t>Quiz Answers re: Average advertised salaries - </a:t>
            </a:r>
            <a:br>
              <a:rPr lang="en-GB" dirty="0"/>
            </a:br>
            <a:r>
              <a:rPr lang="en-GB" dirty="0"/>
              <a:t>teachers notes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5" y="1351006"/>
            <a:ext cx="10363826" cy="5395783"/>
          </a:xfrm>
        </p:spPr>
        <p:txBody>
          <a:bodyPr/>
          <a:lstStyle/>
          <a:p>
            <a:r>
              <a:rPr lang="en-GB" dirty="0"/>
              <a:t>Business, Finance, Accounting &amp; Law - £42,131</a:t>
            </a:r>
          </a:p>
          <a:p>
            <a:r>
              <a:rPr lang="en-GB" dirty="0"/>
              <a:t>Construction - £47,582</a:t>
            </a:r>
          </a:p>
          <a:p>
            <a:r>
              <a:rPr lang="en-GB" dirty="0"/>
              <a:t>Creative - £53,114</a:t>
            </a:r>
          </a:p>
          <a:p>
            <a:r>
              <a:rPr lang="en-GB" dirty="0"/>
              <a:t>Digital - £58,711</a:t>
            </a:r>
          </a:p>
          <a:p>
            <a:r>
              <a:rPr lang="en-GB" dirty="0"/>
              <a:t>Health &amp; social care - £35,171</a:t>
            </a:r>
          </a:p>
          <a:p>
            <a:r>
              <a:rPr lang="en-GB" dirty="0"/>
              <a:t>Hospitality - £24,785</a:t>
            </a:r>
          </a:p>
          <a:p>
            <a:r>
              <a:rPr lang="en-GB" dirty="0"/>
              <a:t>Manufacturing - £36,182</a:t>
            </a:r>
          </a:p>
          <a:p>
            <a:r>
              <a:rPr lang="en-GB" dirty="0"/>
              <a:t>Transport &amp; storage - £46,028</a:t>
            </a:r>
          </a:p>
          <a:p>
            <a:r>
              <a:rPr lang="en-GB" dirty="0"/>
              <a:t>Retail – £33,900</a:t>
            </a:r>
          </a:p>
          <a:p>
            <a:r>
              <a:rPr lang="en-GB" dirty="0"/>
              <a:t>Green - £45,300</a:t>
            </a:r>
          </a:p>
        </p:txBody>
      </p:sp>
    </p:spTree>
    <p:extLst>
      <p:ext uri="{BB962C8B-B14F-4D97-AF65-F5344CB8AC3E}">
        <p14:creationId xmlns:p14="http://schemas.microsoft.com/office/powerpoint/2010/main" val="680624244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1010</TotalTime>
  <Words>2347</Words>
  <Application>Microsoft Office PowerPoint</Application>
  <PresentationFormat>Widescreen</PresentationFormat>
  <Paragraphs>401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7" baseType="lpstr">
      <vt:lpstr>Arial</vt:lpstr>
      <vt:lpstr>Tw Cen MT</vt:lpstr>
      <vt:lpstr>Droplet</vt:lpstr>
      <vt:lpstr>Careers</vt:lpstr>
      <vt:lpstr>What is Labour Market Information (LMI) &amp; why is it useful?</vt:lpstr>
      <vt:lpstr>Which industries are experiencing growth and which are experiencing decline? Take a guess</vt:lpstr>
      <vt:lpstr>2025 - In the UK  Industries Which Are Experiencing Growth - answers</vt:lpstr>
      <vt:lpstr>2025 - In the UK  Industries Which Are Experiencing Decline - answers</vt:lpstr>
      <vt:lpstr>Which job sectors &amp; specific Job roles are expected to grow and which are experiencing a decrease in demand / a decline in the number of vacancies? Take a guess</vt:lpstr>
      <vt:lpstr>2025 - In the UK  Job Roles Which Are Projected To See Significant Growth - answers</vt:lpstr>
      <vt:lpstr>2025 - In the UK  Job Roles Which Are Projected To See Significant Growth - answers</vt:lpstr>
      <vt:lpstr>2025 - In the UK  Some Job Sectors and Specific Roles Are Experiencing A Decrease In Demand Or A decline In The Number Of Vacancies - answers</vt:lpstr>
      <vt:lpstr>PowerPoint Presentation</vt:lpstr>
      <vt:lpstr>PowerPoint Presentation</vt:lpstr>
      <vt:lpstr>LMI For London – Business, Finance, Accounting &amp; Law Occupations</vt:lpstr>
      <vt:lpstr>Average Advertised Salary PER YEAR for business, finance, accounting &amp; law occupations A or B or C</vt:lpstr>
      <vt:lpstr>LMI For London – construction Occupations</vt:lpstr>
      <vt:lpstr>Average Advertised Salary PER YEAR for construction occupations A or B or C</vt:lpstr>
      <vt:lpstr>LMI For London – CREATIVE Occupations</vt:lpstr>
      <vt:lpstr>Average Advertised Salary PER YEAR for cREATIVE occupations A or B or C</vt:lpstr>
      <vt:lpstr>LMI For London – Digital Occupations</vt:lpstr>
      <vt:lpstr>Average Advertised Salary PER YEAR for digital occupations A or B or C</vt:lpstr>
      <vt:lpstr>LMI For London – health &amp; social care Occupations</vt:lpstr>
      <vt:lpstr>Average Advertised Salary PER YEAR for health &amp; social care occupations A or B or C</vt:lpstr>
      <vt:lpstr>LMI For London – hospitality Occupations</vt:lpstr>
      <vt:lpstr>Average Advertised Salary PER YEAR for hospitality occupations A or B or C</vt:lpstr>
      <vt:lpstr>LMI For London – manufacturing Occupations</vt:lpstr>
      <vt:lpstr>Average Advertised Salary PER YEAR for manufacturing occupations A or B or C</vt:lpstr>
      <vt:lpstr>LMI For London – transport &amp; storage Occupations</vt:lpstr>
      <vt:lpstr>Average Advertised Salary PER YEAR for transport &amp; storage occupations A or B or C</vt:lpstr>
      <vt:lpstr>LMI For London – retail Occupations</vt:lpstr>
      <vt:lpstr>Average Advertised Salary PER YEAR for retail occupations A or B or C</vt:lpstr>
      <vt:lpstr>LMI For London – green Occupations</vt:lpstr>
      <vt:lpstr>Average Advertised Salary PER YEAR for green occupations A or B or C</vt:lpstr>
      <vt:lpstr>For information on any job sector or job role mentioned so far:</vt:lpstr>
      <vt:lpstr>Common basic Skills Needed For many of the Occupational areas covered</vt:lpstr>
      <vt:lpstr>Common basic Skills Needed For many of the Occupational areas covered</vt:lpstr>
      <vt:lpstr>Common basic Skills Needed For many of the Occupational areas covered</vt:lpstr>
      <vt:lpstr>SKILLS</vt:lpstr>
      <vt:lpstr>PowerPoint Presentation</vt:lpstr>
      <vt:lpstr>PowerPoint Presentation</vt:lpstr>
      <vt:lpstr>Some things you can do to enhance &amp; develop new skills:</vt:lpstr>
      <vt:lpstr>The top 15 More advanced skills that employers are looking for in 2025 data source: the futures of jobs report 2025, world economic forum (WEF)</vt:lpstr>
      <vt:lpstr>PowerPoint Presentation</vt:lpstr>
      <vt:lpstr>Teacher Notes</vt:lpstr>
      <vt:lpstr>Common basic skills listed –teachers notes</vt:lpstr>
      <vt:lpstr>Quiz Answers re: Average advertised salaries -  teachers notes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Careers</dc:title>
  <dc:creator>john banbrook</dc:creator>
  <cp:lastModifiedBy>G Davis</cp:lastModifiedBy>
  <cp:revision>71</cp:revision>
  <dcterms:created xsi:type="dcterms:W3CDTF">2025-10-26T11:20:22Z</dcterms:created>
  <dcterms:modified xsi:type="dcterms:W3CDTF">2025-11-15T22:12:34Z</dcterms:modified>
</cp:coreProperties>
</file>