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  <p:sldMasterId id="2147483672" r:id="rId2"/>
    <p:sldMasterId id="2147483708" r:id="rId3"/>
  </p:sldMasterIdLst>
  <p:notesMasterIdLst>
    <p:notesMasterId r:id="rId19"/>
  </p:notesMasterIdLst>
  <p:sldIdLst>
    <p:sldId id="746" r:id="rId4"/>
    <p:sldId id="870" r:id="rId5"/>
    <p:sldId id="879" r:id="rId6"/>
    <p:sldId id="874" r:id="rId7"/>
    <p:sldId id="880" r:id="rId8"/>
    <p:sldId id="875" r:id="rId9"/>
    <p:sldId id="881" r:id="rId10"/>
    <p:sldId id="876" r:id="rId11"/>
    <p:sldId id="882" r:id="rId12"/>
    <p:sldId id="877" r:id="rId13"/>
    <p:sldId id="883" r:id="rId14"/>
    <p:sldId id="871" r:id="rId15"/>
    <p:sldId id="873" r:id="rId16"/>
    <p:sldId id="878" r:id="rId17"/>
    <p:sldId id="300" r:id="rId18"/>
  </p:sldIdLst>
  <p:sldSz cx="12192000" cy="6858000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alibri Light" panose="020F0302020204030204" pitchFamily="34" charset="0"/>
      <p:regular r:id="rId24"/>
      <p:italic r:id="rId25"/>
    </p:embeddedFont>
    <p:embeddedFont>
      <p:font typeface="Open Sans" panose="020B0606030504020204" pitchFamily="34" charset="0"/>
      <p:regular r:id="rId26"/>
      <p:bold r:id="rId27"/>
      <p:italic r:id="rId28"/>
      <p:boldItalic r:id="rId29"/>
    </p:embeddedFont>
    <p:embeddedFont>
      <p:font typeface="Open Sans" panose="020B0606030504020204" pitchFamily="34" charset="0"/>
      <p:regular r:id="rId26"/>
      <p:bold r:id="rId27"/>
      <p:italic r:id="rId28"/>
      <p:boldItalic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1BD113E-AB4E-D874-9315-1DDF7A0A364F}" name="Emily Adkins" initials="EA" userId="221ef2226ed9685a" providerId="Windows Live"/>
  <p188:author id="{84778A66-3B65-C3C1-7F24-7E9D77E26929}" name="Lauren Uddin-Moss" initials="LU" userId="S::lauren@unifrogtrce.onmicrosoft.com::40fdc48f-fae8-45e7-b3be-e6ee3ef02e27" providerId="AD"/>
  <p188:author id="{9E6B8E73-77B9-C749-1960-4F789FA7ABEE}" name="Emily Adkins" initials="EA" userId="24de325377db37fc" providerId="Windows Live"/>
  <p188:author id="{08C2F381-1777-245C-43F7-FBA3957C2FC2}" name="Kate Garlick" initials="KG" userId="247d839a940f1946" providerId="Windows Live"/>
  <p188:author id="{7229B69B-6FFC-C2EA-73AE-80D6E0776F7B}" name="Emily Adkins" initials="EA" userId="S::emilyadkins@unifrogtrce.onmicrosoft.com::7cc2ae19-d3e7-4bd0-824f-b6ffcec824e4" providerId="AD"/>
  <p188:author id="{DE2173D4-1BC1-96AC-194B-886B5D9930CD}" name="Annabel McDonald" initials="AM" userId="df39f375605b57fc" providerId="Windows Live"/>
  <p188:author id="{CF0DC9EE-8F41-9036-B8EF-80C0D048CCA2}" name="Emily Nash" initials="EN" userId="6117e569c8723fe2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ily Nash" initials="EN" lastIdx="68" clrIdx="0">
    <p:extLst>
      <p:ext uri="{19B8F6BF-5375-455C-9EA6-DF929625EA0E}">
        <p15:presenceInfo xmlns:p15="http://schemas.microsoft.com/office/powerpoint/2012/main" userId="6117e569c8723fe2" providerId="Windows Live"/>
      </p:ext>
    </p:extLst>
  </p:cmAuthor>
  <p:cmAuthor id="2" name="Kate Garlick" initials="KG" lastIdx="15" clrIdx="1">
    <p:extLst>
      <p:ext uri="{19B8F6BF-5375-455C-9EA6-DF929625EA0E}">
        <p15:presenceInfo xmlns:p15="http://schemas.microsoft.com/office/powerpoint/2012/main" userId="247d839a940f1946" providerId="Windows Live"/>
      </p:ext>
    </p:extLst>
  </p:cmAuthor>
  <p:cmAuthor id="3" name="Annabel McDonald" initials="AM" lastIdx="21" clrIdx="2">
    <p:extLst>
      <p:ext uri="{19B8F6BF-5375-455C-9EA6-DF929625EA0E}">
        <p15:presenceInfo xmlns:p15="http://schemas.microsoft.com/office/powerpoint/2012/main" userId="df39f375605b57f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699"/>
    <a:srgbClr val="BDD7EE"/>
    <a:srgbClr val="ADEBD6"/>
    <a:srgbClr val="FF7901"/>
    <a:srgbClr val="DAE9F6"/>
    <a:srgbClr val="C9F0EF"/>
    <a:srgbClr val="ECDFF5"/>
    <a:srgbClr val="FFD5E4"/>
    <a:srgbClr val="4BC7C8"/>
    <a:srgbClr val="FF69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735" autoAdjust="0"/>
    <p:restoredTop sz="54558" autoAdjust="0"/>
  </p:normalViewPr>
  <p:slideViewPr>
    <p:cSldViewPr snapToGrid="0">
      <p:cViewPr varScale="1">
        <p:scale>
          <a:sx n="34" d="100"/>
          <a:sy n="34" d="100"/>
        </p:scale>
        <p:origin x="1664" y="48"/>
      </p:cViewPr>
      <p:guideLst>
        <p:guide orient="horz" pos="2183"/>
        <p:guide pos="3863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font" Target="fonts/font2.fntdata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6.fntdata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5.fntdata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commentAuthors" Target="commentAuthors.xml"/><Relationship Id="rId35" Type="http://schemas.microsoft.com/office/2018/10/relationships/authors" Target="authors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B08074-1A82-4276-BC9C-9F1654D2C295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0323D7-8D74-402A-B74C-D1093F83EA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855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323D7-8D74-402A-B74C-D1093F83EA2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3286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u="sng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Teacher’s notes: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 to display three possible answers for students to select from. </a:t>
            </a:r>
          </a:p>
          <a:p>
            <a:pPr marL="0" indent="0">
              <a:buNone/>
            </a:pPr>
            <a:endParaRPr lang="en-GB" sz="18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 again to reveal the correct answer on the next slide.</a:t>
            </a:r>
          </a:p>
          <a:p>
            <a:pPr marL="0" indent="0">
              <a:buNone/>
            </a:pPr>
            <a:endParaRPr lang="en-GB" sz="18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Answers are recapped on slide twelve, after the five quiz questions have been presented.</a:t>
            </a:r>
          </a:p>
          <a:p>
            <a:pPr marL="0" indent="0">
              <a:buNone/>
            </a:pPr>
            <a:endParaRPr lang="en-GB" sz="18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If you would like to edit for your region:</a:t>
            </a:r>
          </a:p>
          <a:p>
            <a:pPr marL="0" indent="0">
              <a:buNone/>
            </a:pPr>
            <a:endParaRPr lang="en-GB" sz="12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r>
              <a:rPr lang="en-GB" sz="1200" b="0" u="sng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Northern Ireland: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800" b="0" i="0" dirty="0">
                <a:solidFill>
                  <a:srgbClr val="606060"/>
                </a:solidFill>
                <a:effectLst/>
                <a:latin typeface="Open Sans" panose="020B0606030504020204" pitchFamily="34" charset="0"/>
              </a:rPr>
              <a:t>Level 2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800" b="0" i="0" dirty="0">
                <a:solidFill>
                  <a:srgbClr val="606060"/>
                </a:solidFill>
                <a:effectLst/>
                <a:latin typeface="Open Sans" panose="020B0606030504020204" pitchFamily="34" charset="0"/>
              </a:rPr>
              <a:t>Level 3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800" b="0" i="0" dirty="0">
                <a:solidFill>
                  <a:srgbClr val="606060"/>
                </a:solidFill>
                <a:effectLst/>
                <a:latin typeface="Open Sans" panose="020B0606030504020204" pitchFamily="34" charset="0"/>
              </a:rPr>
              <a:t>Higher level (Level 4-7)</a:t>
            </a:r>
            <a:endParaRPr lang="en-GB" sz="1200" b="0" i="0" dirty="0">
              <a:solidFill>
                <a:srgbClr val="606060"/>
              </a:solidFill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endParaRPr lang="en-GB" sz="1200" b="0" i="0" dirty="0">
              <a:solidFill>
                <a:srgbClr val="606060"/>
              </a:solidFill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r>
              <a:rPr lang="en-GB" sz="1200" b="0" u="sng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Scotland:</a:t>
            </a:r>
          </a:p>
          <a:p>
            <a:pPr marL="0" indent="0">
              <a:buNone/>
            </a:pPr>
            <a:r>
              <a:rPr lang="en-GB" sz="1800" b="0" i="0" dirty="0">
                <a:solidFill>
                  <a:srgbClr val="606060"/>
                </a:solidFill>
                <a:effectLst/>
                <a:latin typeface="Open Sans" panose="020B0606030504020204" pitchFamily="34" charset="0"/>
              </a:rPr>
              <a:t>Foundation</a:t>
            </a:r>
          </a:p>
          <a:p>
            <a:pPr marL="0" indent="0">
              <a:buNone/>
            </a:pPr>
            <a:r>
              <a:rPr lang="en-GB" sz="1800" b="0" i="0" dirty="0">
                <a:solidFill>
                  <a:srgbClr val="606060"/>
                </a:solidFill>
                <a:effectLst/>
                <a:latin typeface="Open Sans" panose="020B0606030504020204" pitchFamily="34" charset="0"/>
              </a:rPr>
              <a:t>Modern (SCQF level 5, SCQF level 6/7, SCQF level 8/9, and SCQF level 10/11) </a:t>
            </a:r>
          </a:p>
          <a:p>
            <a:pPr marL="0" indent="0">
              <a:buNone/>
            </a:pPr>
            <a:r>
              <a:rPr lang="en-GB" sz="1800" b="0" i="0" dirty="0">
                <a:solidFill>
                  <a:srgbClr val="606060"/>
                </a:solidFill>
                <a:effectLst/>
                <a:latin typeface="Open Sans" panose="020B0606030504020204" pitchFamily="34" charset="0"/>
              </a:rPr>
              <a:t>Graduate</a:t>
            </a:r>
          </a:p>
          <a:p>
            <a:pPr marL="0" indent="0">
              <a:buNone/>
            </a:pPr>
            <a:endParaRPr lang="en-GB" sz="1800" b="0" i="0" dirty="0">
              <a:solidFill>
                <a:srgbClr val="606060"/>
              </a:solidFill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r>
              <a:rPr lang="en-GB" sz="1800" b="0" i="0" u="sng" dirty="0">
                <a:solidFill>
                  <a:srgbClr val="60606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Wales:</a:t>
            </a:r>
          </a:p>
          <a:p>
            <a:pPr marL="0" indent="0">
              <a:buNone/>
            </a:pPr>
            <a:r>
              <a:rPr lang="en-GB" sz="1800" b="0" i="0" dirty="0">
                <a:solidFill>
                  <a:srgbClr val="606060"/>
                </a:solidFill>
                <a:effectLst/>
                <a:latin typeface="Open Sans" panose="020B0606030504020204" pitchFamily="34" charset="0"/>
              </a:rPr>
              <a:t>Foundation</a:t>
            </a:r>
          </a:p>
          <a:p>
            <a:pPr marL="0" indent="0">
              <a:buNone/>
            </a:pPr>
            <a:r>
              <a:rPr lang="en-GB" sz="1800" b="0" i="0" dirty="0">
                <a:solidFill>
                  <a:srgbClr val="60606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Standard</a:t>
            </a:r>
          </a:p>
          <a:p>
            <a:pPr marL="0" indent="0">
              <a:buNone/>
            </a:pPr>
            <a:r>
              <a:rPr lang="en-GB" sz="1800" b="0" i="0" dirty="0">
                <a:solidFill>
                  <a:srgbClr val="60606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Higher</a:t>
            </a:r>
          </a:p>
          <a:p>
            <a:pPr marL="0" indent="0">
              <a:buNone/>
            </a:pPr>
            <a:r>
              <a:rPr lang="en-GB" sz="1800" b="0" i="0" dirty="0">
                <a:solidFill>
                  <a:srgbClr val="60606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Degree</a:t>
            </a:r>
            <a:endParaRPr lang="en-GB" sz="18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8592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b="0" u="sng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Teacher’s notes:</a:t>
            </a:r>
            <a:endParaRPr lang="en-GB" sz="1800" b="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Answers are recapped on slide twelve, after the five quiz questions have been presented.</a:t>
            </a:r>
          </a:p>
          <a:p>
            <a:pPr marL="0" indent="0">
              <a:buNone/>
            </a:pPr>
            <a:endParaRPr lang="en-GB" sz="18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Students may also be aware of the following opportunities: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i="0" dirty="0">
                <a:solidFill>
                  <a:srgbClr val="606060"/>
                </a:solidFill>
                <a:effectLst/>
                <a:latin typeface="Open Sans" panose="020B0606030504020204" pitchFamily="34" charset="0"/>
              </a:rPr>
              <a:t>Traineeship:</a:t>
            </a:r>
            <a:r>
              <a:rPr lang="en-GB" sz="1600" b="0" i="0" dirty="0">
                <a:solidFill>
                  <a:srgbClr val="606060"/>
                </a:solidFill>
                <a:effectLst/>
                <a:latin typeface="Open Sans" panose="020B0606030504020204" pitchFamily="34" charset="0"/>
              </a:rPr>
              <a:t> Level 1 or Level 2 (equivalent to GCSEs or below). These last a maximum of six months; they are unpaid but you gain skills and qualifications.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i="0" dirty="0">
                <a:solidFill>
                  <a:srgbClr val="606060"/>
                </a:solidFill>
                <a:effectLst/>
                <a:latin typeface="Open Sans" panose="020B0606030504020204" pitchFamily="34" charset="0"/>
              </a:rPr>
              <a:t>School Leaver Programme:</a:t>
            </a:r>
            <a:r>
              <a:rPr lang="en-GB" sz="2800" b="0" i="0" dirty="0">
                <a:solidFill>
                  <a:srgbClr val="606060"/>
                </a:solidFill>
                <a:effectLst/>
                <a:latin typeface="Open Sans" panose="020B0606030504020204" pitchFamily="34" charset="0"/>
              </a:rPr>
              <a:t> Some employers run their own bespoke training programmes which give A level students the chance to gain a university degree and/or professional qualification (depending on the programme), while working for the company and earning a wage. Employers who do this include KPMG and PwC.</a:t>
            </a:r>
          </a:p>
          <a:p>
            <a:br>
              <a:rPr lang="en-GB" sz="2800" b="1" i="0" dirty="0">
                <a:solidFill>
                  <a:srgbClr val="606060"/>
                </a:solidFill>
                <a:effectLst/>
                <a:latin typeface="Open Sans" panose="020B0606030504020204" pitchFamily="34" charset="0"/>
              </a:rPr>
            </a:br>
            <a:r>
              <a:rPr lang="en-GB" sz="1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If you would like to edit for your region:</a:t>
            </a:r>
          </a:p>
          <a:p>
            <a:pPr marL="0" indent="0">
              <a:buNone/>
            </a:pPr>
            <a:endParaRPr lang="en-GB" sz="18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r>
              <a:rPr lang="en-GB" sz="1800" b="0" u="sng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Northern Ireland: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800" b="0" i="0" dirty="0">
                <a:solidFill>
                  <a:srgbClr val="606060"/>
                </a:solidFill>
                <a:effectLst/>
                <a:latin typeface="Open Sans" panose="020B0606030504020204" pitchFamily="34" charset="0"/>
              </a:rPr>
              <a:t>Level 2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800" b="0" i="0" dirty="0">
                <a:solidFill>
                  <a:srgbClr val="606060"/>
                </a:solidFill>
                <a:effectLst/>
                <a:latin typeface="Open Sans" panose="020B0606030504020204" pitchFamily="34" charset="0"/>
              </a:rPr>
              <a:t>Level 3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800" b="0" i="0" dirty="0">
                <a:solidFill>
                  <a:srgbClr val="606060"/>
                </a:solidFill>
                <a:effectLst/>
                <a:latin typeface="Open Sans" panose="020B0606030504020204" pitchFamily="34" charset="0"/>
              </a:rPr>
              <a:t>Higher level (Level 4-7)</a:t>
            </a:r>
            <a:endParaRPr lang="en-GB" sz="1800" b="0" i="0" dirty="0">
              <a:solidFill>
                <a:srgbClr val="606060"/>
              </a:solidFill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endParaRPr lang="en-GB" sz="1800" b="0" i="0" dirty="0">
              <a:solidFill>
                <a:srgbClr val="606060"/>
              </a:solidFill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r>
              <a:rPr lang="en-GB" sz="1800" b="0" u="sng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Scotland:</a:t>
            </a:r>
          </a:p>
          <a:p>
            <a:pPr marL="0" indent="0">
              <a:buNone/>
            </a:pPr>
            <a:r>
              <a:rPr lang="en-GB" sz="2800" b="0" i="0" dirty="0">
                <a:solidFill>
                  <a:srgbClr val="606060"/>
                </a:solidFill>
                <a:effectLst/>
                <a:latin typeface="Open Sans" panose="020B0606030504020204" pitchFamily="34" charset="0"/>
              </a:rPr>
              <a:t>Foundation</a:t>
            </a:r>
          </a:p>
          <a:p>
            <a:pPr marL="0" indent="0">
              <a:buNone/>
            </a:pPr>
            <a:r>
              <a:rPr lang="en-GB" sz="2800" b="0" i="0" dirty="0">
                <a:solidFill>
                  <a:srgbClr val="606060"/>
                </a:solidFill>
                <a:effectLst/>
                <a:latin typeface="Open Sans" panose="020B0606030504020204" pitchFamily="34" charset="0"/>
              </a:rPr>
              <a:t>Modern (SCQF level 5, SCQF level 6/7, SCQF level 8/9, and SCQF level 10/11) </a:t>
            </a:r>
          </a:p>
          <a:p>
            <a:pPr marL="0" indent="0">
              <a:buNone/>
            </a:pPr>
            <a:r>
              <a:rPr lang="en-GB" sz="2800" b="0" i="0" dirty="0">
                <a:solidFill>
                  <a:srgbClr val="606060"/>
                </a:solidFill>
                <a:effectLst/>
                <a:latin typeface="Open Sans" panose="020B0606030504020204" pitchFamily="34" charset="0"/>
              </a:rPr>
              <a:t>Graduate</a:t>
            </a:r>
          </a:p>
          <a:p>
            <a:pPr marL="0" indent="0">
              <a:buNone/>
            </a:pPr>
            <a:endParaRPr lang="en-GB" sz="2800" b="0" i="0" dirty="0">
              <a:solidFill>
                <a:srgbClr val="606060"/>
              </a:solidFill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r>
              <a:rPr lang="en-GB" sz="2800" b="0" i="0" u="sng" dirty="0">
                <a:solidFill>
                  <a:srgbClr val="60606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Wales:</a:t>
            </a:r>
          </a:p>
          <a:p>
            <a:pPr marL="0" indent="0">
              <a:buNone/>
            </a:pPr>
            <a:r>
              <a:rPr lang="en-GB" sz="2800" b="0" i="0" dirty="0">
                <a:solidFill>
                  <a:srgbClr val="606060"/>
                </a:solidFill>
                <a:effectLst/>
                <a:latin typeface="Open Sans" panose="020B0606030504020204" pitchFamily="34" charset="0"/>
              </a:rPr>
              <a:t>Foundation</a:t>
            </a:r>
          </a:p>
          <a:p>
            <a:pPr marL="0" indent="0">
              <a:buNone/>
            </a:pPr>
            <a:r>
              <a:rPr lang="en-GB" sz="2800" b="0" i="0" dirty="0">
                <a:solidFill>
                  <a:srgbClr val="60606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Standard</a:t>
            </a:r>
          </a:p>
          <a:p>
            <a:pPr marL="0" indent="0">
              <a:buNone/>
            </a:pPr>
            <a:r>
              <a:rPr lang="en-GB" sz="2800" b="0" i="0" dirty="0">
                <a:solidFill>
                  <a:srgbClr val="60606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Higher</a:t>
            </a:r>
          </a:p>
          <a:p>
            <a:pPr marL="0" indent="0">
              <a:buNone/>
            </a:pPr>
            <a:r>
              <a:rPr lang="en-GB" sz="2800" b="0" i="0" dirty="0">
                <a:solidFill>
                  <a:srgbClr val="60606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Degree</a:t>
            </a:r>
            <a:endParaRPr lang="en-GB" sz="18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22587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u="sng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Teacher’s notes: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 to display three possible answers for students to select from. </a:t>
            </a:r>
          </a:p>
          <a:p>
            <a:pPr marL="0" indent="0">
              <a:buNone/>
            </a:pPr>
            <a:endParaRPr lang="en-GB" sz="18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 again to reveal the correct answer on the next slide.</a:t>
            </a:r>
          </a:p>
          <a:p>
            <a:pPr marL="0" indent="0">
              <a:buNone/>
            </a:pPr>
            <a:endParaRPr lang="en-GB" sz="18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Answers are recapped on slide twelve, after the five quiz questions have been presented.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39194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u="sng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Teacher’s notes: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Answers are recapped on slide twelve, after the five quiz questions have been presented.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07931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u="sng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Teacher’s notes: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 to display three possible answers for students to select from. </a:t>
            </a:r>
          </a:p>
          <a:p>
            <a:pPr marL="0" indent="0">
              <a:buNone/>
            </a:pPr>
            <a:endParaRPr lang="en-GB" sz="18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 again to reveal the correct answer on the next slide.</a:t>
            </a:r>
          </a:p>
          <a:p>
            <a:pPr marL="0" indent="0">
              <a:buNone/>
            </a:pPr>
            <a:endParaRPr lang="en-GB" sz="18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Answers are recapped on slide twelve, after the five quiz questions have been presented.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34519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u="sng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Teacher’s notes: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Answers are recapped on slide twelve, after the five quiz questions have been presented.</a:t>
            </a:r>
          </a:p>
          <a:p>
            <a:pPr marL="0" indent="0">
              <a:buNone/>
            </a:pPr>
            <a:endParaRPr lang="en-GB" sz="18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If you’re 18 or over, this limit increases to 48 hours per week.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75819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u="sng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Teacher’s notes: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 to display three possible answers for students to select from. </a:t>
            </a:r>
          </a:p>
          <a:p>
            <a:pPr marL="0" indent="0">
              <a:buNone/>
            </a:pPr>
            <a:endParaRPr lang="en-GB" sz="18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 again to reveal the correct answer on the next slide.</a:t>
            </a:r>
          </a:p>
          <a:p>
            <a:pPr marL="0" indent="0">
              <a:buNone/>
            </a:pPr>
            <a:endParaRPr lang="en-GB" sz="18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Answers are recapped on slide twelve, after the five quiz questions have been presented.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89564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u="sng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Teacher’s notes: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Answers are recapped on slide twelve, after the five quiz questions have been presented.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44475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u="sng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Teacher’s notes: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 to display three possible answers for students to select from. </a:t>
            </a:r>
          </a:p>
          <a:p>
            <a:pPr marL="0" indent="0">
              <a:buNone/>
            </a:pPr>
            <a:endParaRPr lang="en-GB" sz="18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 again to reveal the correct answer on the next slide.</a:t>
            </a:r>
          </a:p>
          <a:p>
            <a:pPr marL="0" indent="0">
              <a:buNone/>
            </a:pPr>
            <a:endParaRPr lang="en-GB" sz="18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Answers are recapped on slide twelve, after the five quiz questions have been presented.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70382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u="sng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Teacher’s notes: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Answers are recapped on slide twelve, after the five quiz questions have been presented.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60249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u="sng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Teacher’s notes: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 to recap the five quiz question answers and supporting explanations. </a:t>
            </a:r>
          </a:p>
          <a:p>
            <a:pPr marL="0" indent="0">
              <a:buNone/>
            </a:pPr>
            <a:endParaRPr lang="en-GB" sz="18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86791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u="sng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Teacher’s notes: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This slide contains hyperlinks to Know-how library guides referenced in the quiz content.</a:t>
            </a:r>
          </a:p>
          <a:p>
            <a:pPr marL="0" indent="0">
              <a:buNone/>
            </a:pPr>
            <a:endParaRPr lang="en-GB" sz="18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None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Remember to log into the student side of your Unifrog account to access these links and remind students to favourite any guides they like the look of.</a:t>
            </a:r>
          </a:p>
          <a:p>
            <a:pPr marL="0" indent="0">
              <a:buNone/>
            </a:pPr>
            <a:endParaRPr lang="en-GB" sz="18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800" b="0" u="none" dirty="0"/>
              <a:t>You can track student progress with favouriting Know-how library guides by clicking Advanced&gt;Sort by&gt;Library profiles in Favourites.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18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8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36517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u="sng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Teacher’s notes: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800" b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If you have additional time available and students have computer access, you can direct them to the Apprenticeships tool.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47241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323D7-8D74-402A-B74C-D1093F83EA2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9596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733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735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991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963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61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796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51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189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198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359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2757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5797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0319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3884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3140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855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1537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30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5685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5221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5884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9639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6516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397850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8382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47112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522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975680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6833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9813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4273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36931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674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099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60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63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hyperlink" Target="https://www.unifrog.org/student/know-how/374" TargetMode="External"/><Relationship Id="rId7" Type="http://schemas.openxmlformats.org/officeDocument/2006/relationships/hyperlink" Target="https://www.unifrog.org/student/know-how/32" TargetMode="External"/><Relationship Id="rId12" Type="http://schemas.openxmlformats.org/officeDocument/2006/relationships/image" Target="../media/image12.sv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Relationship Id="rId6" Type="http://schemas.openxmlformats.org/officeDocument/2006/relationships/hyperlink" Target="https://www.unifrog.org/student/know-how/382" TargetMode="External"/><Relationship Id="rId11" Type="http://schemas.openxmlformats.org/officeDocument/2006/relationships/image" Target="../media/image11.png"/><Relationship Id="rId5" Type="http://schemas.openxmlformats.org/officeDocument/2006/relationships/hyperlink" Target="https://www.unifrog.org/student/know-how/310" TargetMode="External"/><Relationship Id="rId10" Type="http://schemas.openxmlformats.org/officeDocument/2006/relationships/image" Target="../media/image10.png"/><Relationship Id="rId4" Type="http://schemas.openxmlformats.org/officeDocument/2006/relationships/hyperlink" Target="https://www.unifrog.org/student/know-how/381" TargetMode="External"/><Relationship Id="rId9" Type="http://schemas.openxmlformats.org/officeDocument/2006/relationships/image" Target="../media/image9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3413AA3-618C-4E33-8970-89EE42658359}"/>
              </a:ext>
            </a:extLst>
          </p:cNvPr>
          <p:cNvSpPr txBox="1"/>
          <p:nvPr/>
        </p:nvSpPr>
        <p:spPr>
          <a:xfrm>
            <a:off x="1631577" y="3155576"/>
            <a:ext cx="90134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/>
                <a:ea typeface="+mn-ea"/>
                <a:cs typeface="+mn-cs"/>
              </a:rPr>
              <a:t>Careers quiz: apprenticeships </a:t>
            </a:r>
            <a:endParaRPr kumimoji="0" lang="en-GB" sz="5600" b="0" i="1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0731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0173732-2920-EB0B-83C2-3719155CA6E5}"/>
              </a:ext>
            </a:extLst>
          </p:cNvPr>
          <p:cNvSpPr txBox="1"/>
          <p:nvPr/>
        </p:nvSpPr>
        <p:spPr>
          <a:xfrm>
            <a:off x="347756" y="1219200"/>
            <a:ext cx="5926044" cy="2921149"/>
          </a:xfrm>
          <a:prstGeom prst="rect">
            <a:avLst/>
          </a:prstGeom>
          <a:solidFill>
            <a:schemeClr val="bg1"/>
          </a:solidFill>
          <a:ln w="57150">
            <a:solidFill>
              <a:srgbClr val="4BC7C8"/>
            </a:solidFill>
            <a:prstDash val="dash"/>
          </a:ln>
        </p:spPr>
        <p:txBody>
          <a:bodyPr wrap="square" lIns="180000" tIns="180000" rIns="180000" bIns="18000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 England, h</a:t>
            </a: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ow many levels of apprenticeship are there?</a:t>
            </a:r>
          </a:p>
          <a:p>
            <a:pPr algn="ctr">
              <a:lnSpc>
                <a:spcPct val="150000"/>
              </a:lnSpc>
              <a:defRPr/>
            </a:pP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 ‘level’ reflects the stage of education that the apprentice has reached.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756" y="382863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Question one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66BFD9-D65D-6ACB-9709-822822690CE6}"/>
              </a:ext>
            </a:extLst>
          </p:cNvPr>
          <p:cNvSpPr txBox="1"/>
          <p:nvPr/>
        </p:nvSpPr>
        <p:spPr>
          <a:xfrm>
            <a:off x="347756" y="4445000"/>
            <a:ext cx="3600000" cy="1320800"/>
          </a:xfrm>
          <a:prstGeom prst="rect">
            <a:avLst/>
          </a:prstGeom>
          <a:solidFill>
            <a:srgbClr val="FFE699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lphaLcParenR"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Two</a:t>
            </a:r>
            <a:endParaRPr kumimoji="0" lang="en-GB" sz="2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F85FAA0-06AB-1A7F-E53A-17E76752C3F3}"/>
              </a:ext>
            </a:extLst>
          </p:cNvPr>
          <p:cNvSpPr txBox="1"/>
          <p:nvPr/>
        </p:nvSpPr>
        <p:spPr>
          <a:xfrm>
            <a:off x="8244246" y="4445000"/>
            <a:ext cx="3600000" cy="1320800"/>
          </a:xfrm>
          <a:prstGeom prst="rect">
            <a:avLst/>
          </a:prstGeom>
          <a:solidFill>
            <a:srgbClr val="BDD7EE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lphaLcParenR" startAt="3"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Four</a:t>
            </a:r>
            <a:endParaRPr kumimoji="0" lang="en-GB" sz="2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182F49F-F9E3-3EE7-219E-3EB0FAF0EB5A}"/>
              </a:ext>
            </a:extLst>
          </p:cNvPr>
          <p:cNvSpPr txBox="1"/>
          <p:nvPr/>
        </p:nvSpPr>
        <p:spPr>
          <a:xfrm>
            <a:off x="4296000" y="4445000"/>
            <a:ext cx="3600000" cy="1320800"/>
          </a:xfrm>
          <a:prstGeom prst="rect">
            <a:avLst/>
          </a:prstGeom>
          <a:solidFill>
            <a:srgbClr val="ADEBD6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lphaLcParenR" startAt="2"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Three</a:t>
            </a:r>
            <a:endParaRPr kumimoji="0" lang="en-GB" sz="2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53A679-356C-8EF8-8EC9-1AE7574FDF4C}"/>
              </a:ext>
            </a:extLst>
          </p:cNvPr>
          <p:cNvSpPr/>
          <p:nvPr/>
        </p:nvSpPr>
        <p:spPr>
          <a:xfrm>
            <a:off x="6651092" y="1219200"/>
            <a:ext cx="5193152" cy="2921148"/>
          </a:xfrm>
          <a:prstGeom prst="rect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IMAGE PLACEHOLDER (</a:t>
            </a:r>
            <a:r>
              <a:rPr lang="en-GB" dirty="0" err="1"/>
              <a:t>inc</a:t>
            </a:r>
            <a:r>
              <a:rPr lang="en-GB" dirty="0"/>
              <a:t> blue border)</a:t>
            </a:r>
          </a:p>
        </p:txBody>
      </p:sp>
      <p:pic>
        <p:nvPicPr>
          <p:cNvPr id="9" name="Picture 8" descr="A group of people in blue uniforms&#10;&#10;Description automatically generated">
            <a:extLst>
              <a:ext uri="{FF2B5EF4-FFF2-40B4-BE49-F238E27FC236}">
                <a16:creationId xmlns:a16="http://schemas.microsoft.com/office/drawing/2014/main" id="{0D988887-08A1-7B44-5396-E9A2F5008A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092" y="1219199"/>
            <a:ext cx="5193152" cy="2934613"/>
          </a:xfrm>
          <a:prstGeom prst="rect">
            <a:avLst/>
          </a:prstGeom>
          <a:ln w="57150"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val="2100332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0173732-2920-EB0B-83C2-3719155CA6E5}"/>
              </a:ext>
            </a:extLst>
          </p:cNvPr>
          <p:cNvSpPr txBox="1"/>
          <p:nvPr/>
        </p:nvSpPr>
        <p:spPr>
          <a:xfrm>
            <a:off x="347756" y="1219200"/>
            <a:ext cx="5926044" cy="2921149"/>
          </a:xfrm>
          <a:prstGeom prst="rect">
            <a:avLst/>
          </a:prstGeom>
          <a:solidFill>
            <a:schemeClr val="bg1"/>
          </a:solidFill>
          <a:ln w="57150">
            <a:solidFill>
              <a:srgbClr val="4BC7C8"/>
            </a:solidFill>
            <a:prstDash val="dash"/>
          </a:ln>
        </p:spPr>
        <p:txBody>
          <a:bodyPr wrap="square" lIns="180000" tIns="180000" rIns="180000" bIns="18000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 England, h</a:t>
            </a: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ow many levels of apprenticeship are there?</a:t>
            </a:r>
          </a:p>
          <a:p>
            <a:pPr algn="ctr">
              <a:lnSpc>
                <a:spcPct val="150000"/>
              </a:lnSpc>
              <a:defRPr/>
            </a:pP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 ‘level’ reflects the stage of education that the apprentice has reached.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756" y="382863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Question one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66BFD9-D65D-6ACB-9709-822822690CE6}"/>
              </a:ext>
            </a:extLst>
          </p:cNvPr>
          <p:cNvSpPr txBox="1"/>
          <p:nvPr/>
        </p:nvSpPr>
        <p:spPr>
          <a:xfrm>
            <a:off x="347756" y="4445000"/>
            <a:ext cx="3600000" cy="1320800"/>
          </a:xfrm>
          <a:prstGeom prst="rect">
            <a:avLst/>
          </a:prstGeom>
          <a:solidFill>
            <a:srgbClr val="BDD7EE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>
            <a:defPPr>
              <a:defRPr lang="en-US"/>
            </a:defPPr>
            <a:lvl1pPr marL="457200" indent="-457200">
              <a:lnSpc>
                <a:spcPct val="150000"/>
              </a:lnSpc>
              <a:buFont typeface="+mj-lt"/>
              <a:buAutoNum type="alphaLcParenR" startAt="3"/>
              <a:defRPr sz="220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 b="1" dirty="0"/>
              <a:t>Four</a:t>
            </a:r>
            <a:r>
              <a:rPr lang="en-GB" dirty="0"/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53A679-356C-8EF8-8EC9-1AE7574FDF4C}"/>
              </a:ext>
            </a:extLst>
          </p:cNvPr>
          <p:cNvSpPr/>
          <p:nvPr/>
        </p:nvSpPr>
        <p:spPr>
          <a:xfrm>
            <a:off x="6651092" y="1219200"/>
            <a:ext cx="5193152" cy="2921148"/>
          </a:xfrm>
          <a:prstGeom prst="rect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IMAGE PLACEHOLDER (</a:t>
            </a:r>
            <a:r>
              <a:rPr lang="en-GB" dirty="0" err="1"/>
              <a:t>inc</a:t>
            </a:r>
            <a:r>
              <a:rPr lang="en-GB" dirty="0"/>
              <a:t> blue border)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B2E8DE9-4B26-FAF7-8976-B51BBC80005C}"/>
              </a:ext>
            </a:extLst>
          </p:cNvPr>
          <p:cNvSpPr txBox="1"/>
          <p:nvPr/>
        </p:nvSpPr>
        <p:spPr>
          <a:xfrm>
            <a:off x="4076700" y="4445000"/>
            <a:ext cx="7767546" cy="1320800"/>
          </a:xfrm>
          <a:prstGeom prst="rect">
            <a:avLst/>
          </a:prstGeom>
          <a:solidFill>
            <a:srgbClr val="BDD7EE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>
            <a:defPPr>
              <a:defRPr lang="en-US"/>
            </a:defPPr>
            <a:lvl1pPr marL="457200" indent="-457200">
              <a:lnSpc>
                <a:spcPct val="150000"/>
              </a:lnSpc>
              <a:buFont typeface="+mj-lt"/>
              <a:buAutoNum type="alphaLcParenR" startAt="3"/>
              <a:defRPr sz="220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marL="0" indent="0">
              <a:buNone/>
            </a:pPr>
            <a:r>
              <a:rPr lang="en-GB" b="1" dirty="0"/>
              <a:t>Intermediate, advanced, higher, degree. </a:t>
            </a:r>
            <a:r>
              <a:rPr lang="en-GB" dirty="0"/>
              <a:t>Some may also award additional qualifications, such as a diploma. </a:t>
            </a:r>
          </a:p>
        </p:txBody>
      </p:sp>
      <p:pic>
        <p:nvPicPr>
          <p:cNvPr id="6" name="Picture 5" descr="A group of people in blue uniforms&#10;&#10;Description automatically generated">
            <a:extLst>
              <a:ext uri="{FF2B5EF4-FFF2-40B4-BE49-F238E27FC236}">
                <a16:creationId xmlns:a16="http://schemas.microsoft.com/office/drawing/2014/main" id="{495F88B9-4353-65FD-3650-40213D30A0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092" y="1219199"/>
            <a:ext cx="5193152" cy="2934613"/>
          </a:xfrm>
          <a:prstGeom prst="rect">
            <a:avLst/>
          </a:prstGeom>
          <a:ln w="57150"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val="39371413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756" y="382863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Question two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4F34671-218E-9E2B-A1B6-ECC8C7807D72}"/>
              </a:ext>
            </a:extLst>
          </p:cNvPr>
          <p:cNvSpPr txBox="1"/>
          <p:nvPr/>
        </p:nvSpPr>
        <p:spPr>
          <a:xfrm>
            <a:off x="347756" y="1219200"/>
            <a:ext cx="5926044" cy="2921149"/>
          </a:xfrm>
          <a:prstGeom prst="rect">
            <a:avLst/>
          </a:prstGeom>
          <a:solidFill>
            <a:schemeClr val="bg1"/>
          </a:solidFill>
          <a:ln w="57150">
            <a:solidFill>
              <a:srgbClr val="4BC7C8"/>
            </a:solidFill>
            <a:prstDash val="dash"/>
          </a:ln>
        </p:spPr>
        <p:txBody>
          <a:bodyPr wrap="square" lIns="180000" tIns="180000" rIns="180000" bIns="18000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long does an apprenticeship take to complete?</a:t>
            </a:r>
          </a:p>
          <a:p>
            <a:pPr algn="ctr">
              <a:lnSpc>
                <a:spcPct val="150000"/>
              </a:lnSpc>
              <a:defRPr/>
            </a:pPr>
            <a:endParaRPr kumimoji="0" lang="en-GB" sz="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GB" sz="2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exact time it takes will depend on </a:t>
            </a:r>
            <a:r>
              <a:rPr lang="en-US" sz="2200" b="0" i="0" dirty="0">
                <a:effectLst/>
                <a:latin typeface="Open Sans" panose="020B0606030504020204" pitchFamily="34" charset="0"/>
              </a:rPr>
              <a:t>the level, the sector, and whether you do it full-time or part-time. </a:t>
            </a:r>
            <a:r>
              <a:rPr lang="en-GB" sz="2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E3D7D6D-1ABE-AE56-ED2C-134159217C26}"/>
              </a:ext>
            </a:extLst>
          </p:cNvPr>
          <p:cNvSpPr/>
          <p:nvPr/>
        </p:nvSpPr>
        <p:spPr>
          <a:xfrm>
            <a:off x="6651092" y="1219200"/>
            <a:ext cx="5193152" cy="2921148"/>
          </a:xfrm>
          <a:prstGeom prst="rect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IMAGE PLACEHOLDER (</a:t>
            </a:r>
            <a:r>
              <a:rPr lang="en-GB" dirty="0" err="1"/>
              <a:t>inc</a:t>
            </a:r>
            <a:r>
              <a:rPr lang="en-GB" dirty="0"/>
              <a:t> blue border)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5C0DBF5-5072-50D6-1B74-3C0BF739AD49}"/>
              </a:ext>
            </a:extLst>
          </p:cNvPr>
          <p:cNvSpPr txBox="1"/>
          <p:nvPr/>
        </p:nvSpPr>
        <p:spPr>
          <a:xfrm>
            <a:off x="347756" y="4445000"/>
            <a:ext cx="3600000" cy="1320800"/>
          </a:xfrm>
          <a:prstGeom prst="rect">
            <a:avLst/>
          </a:prstGeom>
          <a:solidFill>
            <a:srgbClr val="FFE699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lphaLcParenR"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Between one and three years </a:t>
            </a:r>
            <a:endParaRPr kumimoji="0" lang="en-GB" sz="2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CA0334-4392-8A25-081F-B964DE92BD74}"/>
              </a:ext>
            </a:extLst>
          </p:cNvPr>
          <p:cNvSpPr txBox="1"/>
          <p:nvPr/>
        </p:nvSpPr>
        <p:spPr>
          <a:xfrm>
            <a:off x="8244246" y="4445000"/>
            <a:ext cx="3600000" cy="1320800"/>
          </a:xfrm>
          <a:prstGeom prst="rect">
            <a:avLst/>
          </a:prstGeom>
          <a:solidFill>
            <a:srgbClr val="BDD7EE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lphaLcParenR" startAt="3"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Between one and five years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5D31D49-1F7C-74A1-58E5-88863D8946C7}"/>
              </a:ext>
            </a:extLst>
          </p:cNvPr>
          <p:cNvSpPr txBox="1"/>
          <p:nvPr/>
        </p:nvSpPr>
        <p:spPr>
          <a:xfrm>
            <a:off x="4296000" y="4445000"/>
            <a:ext cx="3600000" cy="1320800"/>
          </a:xfrm>
          <a:prstGeom prst="rect">
            <a:avLst/>
          </a:prstGeom>
          <a:solidFill>
            <a:srgbClr val="ADEBD6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lphaLcParenR" startAt="2"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Between one and four years </a:t>
            </a:r>
          </a:p>
        </p:txBody>
      </p:sp>
      <p:pic>
        <p:nvPicPr>
          <p:cNvPr id="7" name="Picture 2" descr="business time and working hours for financial and money office. business time and working hours for financial and money office. work time stock pictures, royalty-free photos &amp; images">
            <a:extLst>
              <a:ext uri="{FF2B5EF4-FFF2-40B4-BE49-F238E27FC236}">
                <a16:creationId xmlns:a16="http://schemas.microsoft.com/office/drawing/2014/main" id="{E3A72B21-4836-381A-3B58-4EAAB3CE2D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228"/>
          <a:stretch/>
        </p:blipFill>
        <p:spPr bwMode="auto">
          <a:xfrm>
            <a:off x="6651092" y="1219201"/>
            <a:ext cx="5193152" cy="2921148"/>
          </a:xfrm>
          <a:prstGeom prst="rect">
            <a:avLst/>
          </a:prstGeom>
          <a:noFill/>
          <a:ln w="57150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6125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0173732-2920-EB0B-83C2-3719155CA6E5}"/>
              </a:ext>
            </a:extLst>
          </p:cNvPr>
          <p:cNvSpPr txBox="1"/>
          <p:nvPr/>
        </p:nvSpPr>
        <p:spPr>
          <a:xfrm>
            <a:off x="347756" y="1219200"/>
            <a:ext cx="5926044" cy="2921149"/>
          </a:xfrm>
          <a:prstGeom prst="rect">
            <a:avLst/>
          </a:prstGeom>
          <a:solidFill>
            <a:schemeClr val="bg1"/>
          </a:solidFill>
          <a:ln w="57150">
            <a:solidFill>
              <a:srgbClr val="4BC7C8"/>
            </a:solidFill>
            <a:prstDash val="dash"/>
          </a:ln>
        </p:spPr>
        <p:txBody>
          <a:bodyPr wrap="square" lIns="180000" tIns="180000" rIns="180000" bIns="18000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long does an apprenticeship take to complete?</a:t>
            </a:r>
          </a:p>
          <a:p>
            <a:pPr algn="ctr">
              <a:lnSpc>
                <a:spcPct val="150000"/>
              </a:lnSpc>
              <a:defRPr/>
            </a:pPr>
            <a:endParaRPr kumimoji="0" lang="en-GB" sz="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GB" sz="2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exact time it takes will depend on </a:t>
            </a:r>
            <a:r>
              <a:rPr lang="en-US" sz="2200" b="0" i="0" dirty="0">
                <a:effectLst/>
                <a:latin typeface="Open Sans" panose="020B0606030504020204" pitchFamily="34" charset="0"/>
              </a:rPr>
              <a:t>the level, the sector, and whether you do it full-time or part-time. </a:t>
            </a:r>
            <a:r>
              <a:rPr lang="en-GB" sz="2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756" y="382863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Question two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66BFD9-D65D-6ACB-9709-822822690CE6}"/>
              </a:ext>
            </a:extLst>
          </p:cNvPr>
          <p:cNvSpPr txBox="1"/>
          <p:nvPr/>
        </p:nvSpPr>
        <p:spPr>
          <a:xfrm>
            <a:off x="347756" y="4445000"/>
            <a:ext cx="3600000" cy="13208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lphaLcParenR" startAt="3"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Between one and five years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53A679-356C-8EF8-8EC9-1AE7574FDF4C}"/>
              </a:ext>
            </a:extLst>
          </p:cNvPr>
          <p:cNvSpPr/>
          <p:nvPr/>
        </p:nvSpPr>
        <p:spPr>
          <a:xfrm>
            <a:off x="6651092" y="1219200"/>
            <a:ext cx="5193152" cy="2921148"/>
          </a:xfrm>
          <a:prstGeom prst="rect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IMAGE PLACEHOLDER (</a:t>
            </a:r>
            <a:r>
              <a:rPr lang="en-GB" dirty="0" err="1"/>
              <a:t>inc</a:t>
            </a:r>
            <a:r>
              <a:rPr lang="en-GB" dirty="0"/>
              <a:t> blue border)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B2E8DE9-4B26-FAF7-8976-B51BBC80005C}"/>
              </a:ext>
            </a:extLst>
          </p:cNvPr>
          <p:cNvSpPr txBox="1"/>
          <p:nvPr/>
        </p:nvSpPr>
        <p:spPr>
          <a:xfrm>
            <a:off x="4076700" y="4445000"/>
            <a:ext cx="7767546" cy="13208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>
            <a:defPPr>
              <a:defRPr lang="en-US"/>
            </a:defPPr>
            <a:lvl1pPr marL="457200" indent="-457200">
              <a:lnSpc>
                <a:spcPct val="150000"/>
              </a:lnSpc>
              <a:buFont typeface="+mj-lt"/>
              <a:buAutoNum type="alphaLcParenR" startAt="3"/>
              <a:defRPr sz="220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marL="0" lvl="0" indent="0">
              <a:buNone/>
              <a:defRPr/>
            </a:pPr>
            <a:r>
              <a:rPr lang="en-US" sz="1900" dirty="0"/>
              <a:t>For example, an Intermediate Level 2 Apprenticeship usually takes around 12 to 18 months and an Advanced Level 3 Apprenticeship around 24 months.</a:t>
            </a:r>
            <a:endParaRPr lang="en-GB" sz="1900" dirty="0"/>
          </a:p>
        </p:txBody>
      </p:sp>
      <p:pic>
        <p:nvPicPr>
          <p:cNvPr id="2050" name="Picture 2" descr="business time and working hours for financial and money office. business time and working hours for financial and money office. work time stock pictures, royalty-free photos &amp; images">
            <a:extLst>
              <a:ext uri="{FF2B5EF4-FFF2-40B4-BE49-F238E27FC236}">
                <a16:creationId xmlns:a16="http://schemas.microsoft.com/office/drawing/2014/main" id="{DDE6A360-7DEB-84DE-3EE1-2C36075CC3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228"/>
          <a:stretch/>
        </p:blipFill>
        <p:spPr bwMode="auto">
          <a:xfrm>
            <a:off x="6651092" y="1219201"/>
            <a:ext cx="5193152" cy="2921148"/>
          </a:xfrm>
          <a:prstGeom prst="rect">
            <a:avLst/>
          </a:prstGeom>
          <a:noFill/>
          <a:ln w="57150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64272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756" y="382863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Question three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9A6CF8-E6DB-05C6-6232-85C425753411}"/>
              </a:ext>
            </a:extLst>
          </p:cNvPr>
          <p:cNvSpPr txBox="1"/>
          <p:nvPr/>
        </p:nvSpPr>
        <p:spPr>
          <a:xfrm>
            <a:off x="347756" y="1219200"/>
            <a:ext cx="5926044" cy="2921149"/>
          </a:xfrm>
          <a:prstGeom prst="rect">
            <a:avLst/>
          </a:prstGeom>
          <a:solidFill>
            <a:schemeClr val="bg1"/>
          </a:solidFill>
          <a:ln w="57150">
            <a:solidFill>
              <a:srgbClr val="4BC7C8"/>
            </a:solidFill>
            <a:prstDash val="dash"/>
          </a:ln>
        </p:spPr>
        <p:txBody>
          <a:bodyPr wrap="square" lIns="180000" tIns="180000" rIns="180000" bIns="18000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GB" sz="2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During your apprenticeship, </a:t>
            </a:r>
            <a:r>
              <a:rPr lang="en-GB" sz="2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</a:t>
            </a: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 you’re under 18, </a:t>
            </a:r>
            <a:r>
              <a:rPr kumimoji="0" lang="en-GB" sz="22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</a:t>
            </a:r>
            <a:r>
              <a:rPr lang="en-US" sz="2200" b="1" i="0" dirty="0">
                <a:effectLst/>
                <a:latin typeface="Open Sans" panose="020B0606030504020204" pitchFamily="34" charset="0"/>
              </a:rPr>
              <a:t>u shouldn’t be expected to work for more than an average of:</a:t>
            </a:r>
          </a:p>
          <a:p>
            <a:pPr algn="ctr">
              <a:lnSpc>
                <a:spcPct val="150000"/>
              </a:lnSpc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4B36106-AFC4-B97E-DB3B-D98AA6FD6D64}"/>
              </a:ext>
            </a:extLst>
          </p:cNvPr>
          <p:cNvSpPr/>
          <p:nvPr/>
        </p:nvSpPr>
        <p:spPr>
          <a:xfrm>
            <a:off x="6651092" y="1219200"/>
            <a:ext cx="5193152" cy="2921148"/>
          </a:xfrm>
          <a:prstGeom prst="rect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IMAGE PLACEHOLDER (</a:t>
            </a:r>
            <a:r>
              <a:rPr lang="en-GB" dirty="0" err="1"/>
              <a:t>inc</a:t>
            </a:r>
            <a:r>
              <a:rPr lang="en-GB" dirty="0"/>
              <a:t> blue border)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55DE8E5-3DA7-E3B9-82F6-31B4337F170D}"/>
              </a:ext>
            </a:extLst>
          </p:cNvPr>
          <p:cNvSpPr txBox="1"/>
          <p:nvPr/>
        </p:nvSpPr>
        <p:spPr>
          <a:xfrm>
            <a:off x="347756" y="4445000"/>
            <a:ext cx="3600000" cy="1320800"/>
          </a:xfrm>
          <a:prstGeom prst="rect">
            <a:avLst/>
          </a:prstGeom>
          <a:solidFill>
            <a:srgbClr val="FFE699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lphaLcParenR"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36 hours a week</a:t>
            </a:r>
            <a:endParaRPr kumimoji="0" lang="en-GB" sz="2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99EDD4-DC5C-8D47-15CF-4D059745A485}"/>
              </a:ext>
            </a:extLst>
          </p:cNvPr>
          <p:cNvSpPr txBox="1"/>
          <p:nvPr/>
        </p:nvSpPr>
        <p:spPr>
          <a:xfrm>
            <a:off x="8244246" y="4445000"/>
            <a:ext cx="3600000" cy="1320800"/>
          </a:xfrm>
          <a:prstGeom prst="rect">
            <a:avLst/>
          </a:prstGeom>
          <a:solidFill>
            <a:srgbClr val="BDD7EE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lphaLcParenR" startAt="3"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48 hours a week</a:t>
            </a:r>
            <a:endParaRPr kumimoji="0" lang="en-GB" sz="2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6AB5D1-6716-F14E-BD4D-74CF72EAB5CD}"/>
              </a:ext>
            </a:extLst>
          </p:cNvPr>
          <p:cNvSpPr txBox="1"/>
          <p:nvPr/>
        </p:nvSpPr>
        <p:spPr>
          <a:xfrm>
            <a:off x="4296000" y="4445000"/>
            <a:ext cx="3600000" cy="1320800"/>
          </a:xfrm>
          <a:prstGeom prst="rect">
            <a:avLst/>
          </a:prstGeom>
          <a:solidFill>
            <a:srgbClr val="ADEBD6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lphaLcParenR" startAt="2"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40 hours a week</a:t>
            </a:r>
            <a:endParaRPr kumimoji="0" lang="en-GB" sz="2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6146" name="Picture 2" descr="Customer sitting in a chair in a hair salon, Reopening business after coronavirus, Covid-19 quarantine Pretty young woman, teenage girl, having her hair highlighted, dyed and washed at the hair salon. Reopening business, hair salon after coronavirus, Covid-19 quarantine. under 18 job hairdresser stock pictures, royalty-free photos &amp; images">
            <a:extLst>
              <a:ext uri="{FF2B5EF4-FFF2-40B4-BE49-F238E27FC236}">
                <a16:creationId xmlns:a16="http://schemas.microsoft.com/office/drawing/2014/main" id="{701984C2-73B0-0213-64C4-157406566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092" y="1219200"/>
            <a:ext cx="5193152" cy="2945307"/>
          </a:xfrm>
          <a:prstGeom prst="rect">
            <a:avLst/>
          </a:prstGeom>
          <a:noFill/>
          <a:ln w="76200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4675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756" y="382863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Question three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66BFD9-D65D-6ACB-9709-822822690CE6}"/>
              </a:ext>
            </a:extLst>
          </p:cNvPr>
          <p:cNvSpPr txBox="1"/>
          <p:nvPr/>
        </p:nvSpPr>
        <p:spPr>
          <a:xfrm>
            <a:off x="347756" y="4445000"/>
            <a:ext cx="3600000" cy="1320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lphaLcParenR" startAt="2"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40 hours a week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53A679-356C-8EF8-8EC9-1AE7574FDF4C}"/>
              </a:ext>
            </a:extLst>
          </p:cNvPr>
          <p:cNvSpPr/>
          <p:nvPr/>
        </p:nvSpPr>
        <p:spPr>
          <a:xfrm>
            <a:off x="6651092" y="1219200"/>
            <a:ext cx="5193152" cy="2921148"/>
          </a:xfrm>
          <a:prstGeom prst="rect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IMAGE PLACEHOLDER (</a:t>
            </a:r>
            <a:r>
              <a:rPr lang="en-GB" dirty="0" err="1"/>
              <a:t>inc</a:t>
            </a:r>
            <a:r>
              <a:rPr lang="en-GB" dirty="0"/>
              <a:t> blue border)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B2E8DE9-4B26-FAF7-8976-B51BBC80005C}"/>
              </a:ext>
            </a:extLst>
          </p:cNvPr>
          <p:cNvSpPr txBox="1"/>
          <p:nvPr/>
        </p:nvSpPr>
        <p:spPr>
          <a:xfrm>
            <a:off x="4076700" y="4445000"/>
            <a:ext cx="7767546" cy="1320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>
            <a:defPPr>
              <a:defRPr lang="en-US"/>
            </a:defPPr>
            <a:lvl1pPr marL="457200" indent="-457200">
              <a:lnSpc>
                <a:spcPct val="150000"/>
              </a:lnSpc>
              <a:buFont typeface="+mj-lt"/>
              <a:buAutoNum type="alphaLcParenR" startAt="3"/>
              <a:defRPr sz="220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marL="0" lvl="0" indent="0">
              <a:buNone/>
              <a:defRPr/>
            </a:pPr>
            <a:r>
              <a:rPr lang="en-US" sz="2050" dirty="0"/>
              <a:t>You’re also entitled to at least one 20-minute break for every six hours that you work, and 11+ hours off between shifts.</a:t>
            </a:r>
            <a:endParaRPr lang="en-GB" sz="2050" dirty="0"/>
          </a:p>
        </p:txBody>
      </p:sp>
      <p:pic>
        <p:nvPicPr>
          <p:cNvPr id="6" name="Picture 2" descr="Customer sitting in a chair in a hair salon, Reopening business after coronavirus, Covid-19 quarantine Pretty young woman, teenage girl, having her hair highlighted, dyed and washed at the hair salon. Reopening business, hair salon after coronavirus, Covid-19 quarantine. under 18 job hairdresser stock pictures, royalty-free photos &amp; images">
            <a:extLst>
              <a:ext uri="{FF2B5EF4-FFF2-40B4-BE49-F238E27FC236}">
                <a16:creationId xmlns:a16="http://schemas.microsoft.com/office/drawing/2014/main" id="{04833BDC-C56D-D2F0-994D-AD86DB6BFB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092" y="1219200"/>
            <a:ext cx="5193152" cy="2945307"/>
          </a:xfrm>
          <a:prstGeom prst="rect">
            <a:avLst/>
          </a:prstGeom>
          <a:noFill/>
          <a:ln w="76200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068BF88-84A2-141A-ADFE-A813E6619728}"/>
              </a:ext>
            </a:extLst>
          </p:cNvPr>
          <p:cNvSpPr txBox="1"/>
          <p:nvPr/>
        </p:nvSpPr>
        <p:spPr>
          <a:xfrm>
            <a:off x="347756" y="1219200"/>
            <a:ext cx="5926044" cy="2921149"/>
          </a:xfrm>
          <a:prstGeom prst="rect">
            <a:avLst/>
          </a:prstGeom>
          <a:solidFill>
            <a:schemeClr val="bg1"/>
          </a:solidFill>
          <a:ln w="57150">
            <a:solidFill>
              <a:srgbClr val="4BC7C8"/>
            </a:solidFill>
            <a:prstDash val="dash"/>
          </a:ln>
        </p:spPr>
        <p:txBody>
          <a:bodyPr wrap="square" lIns="180000" tIns="180000" rIns="180000" bIns="18000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GB" sz="2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During your apprenticeship, </a:t>
            </a:r>
            <a:r>
              <a:rPr lang="en-GB" sz="2200" b="1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</a:t>
            </a: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 you’re under 18, </a:t>
            </a:r>
            <a:r>
              <a:rPr kumimoji="0" lang="en-GB" sz="22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</a:t>
            </a:r>
            <a:r>
              <a:rPr lang="en-US" sz="2200" b="1" i="0" dirty="0">
                <a:effectLst/>
                <a:latin typeface="Open Sans" panose="020B0606030504020204" pitchFamily="34" charset="0"/>
              </a:rPr>
              <a:t>u shouldn’t be expected to work for more than an average of:</a:t>
            </a:r>
          </a:p>
          <a:p>
            <a:pPr algn="ctr">
              <a:lnSpc>
                <a:spcPct val="150000"/>
              </a:lnSpc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686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756" y="382863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Question four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BCD112-495C-E90B-CF4D-65DCCA200274}"/>
              </a:ext>
            </a:extLst>
          </p:cNvPr>
          <p:cNvSpPr txBox="1"/>
          <p:nvPr/>
        </p:nvSpPr>
        <p:spPr>
          <a:xfrm>
            <a:off x="347756" y="1219200"/>
            <a:ext cx="5926044" cy="2921149"/>
          </a:xfrm>
          <a:prstGeom prst="rect">
            <a:avLst/>
          </a:prstGeom>
          <a:solidFill>
            <a:schemeClr val="bg1"/>
          </a:solidFill>
          <a:ln w="57150">
            <a:solidFill>
              <a:srgbClr val="4BC7C8"/>
            </a:solidFill>
            <a:prstDash val="dash"/>
          </a:ln>
        </p:spPr>
        <p:txBody>
          <a:bodyPr wrap="square" lIns="180000" tIns="180000" rIns="180000" bIns="18000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At what age are you entitled to the National </a:t>
            </a: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</a:t>
            </a:r>
            <a:r>
              <a:rPr kumimoji="0" lang="en-GB" sz="2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inimum</a:t>
            </a: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</a:t>
            </a: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age when working as an apprentice?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This is on the basis that you are working a minimum of 30 hours a week.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325D8B1-A4FD-9AEC-8D0B-1B1C01E8C50C}"/>
              </a:ext>
            </a:extLst>
          </p:cNvPr>
          <p:cNvSpPr/>
          <p:nvPr/>
        </p:nvSpPr>
        <p:spPr>
          <a:xfrm>
            <a:off x="6651092" y="1219200"/>
            <a:ext cx="5193152" cy="2921148"/>
          </a:xfrm>
          <a:prstGeom prst="rect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IMAGE PLACEHOLDER (</a:t>
            </a:r>
            <a:r>
              <a:rPr lang="en-GB" dirty="0" err="1"/>
              <a:t>inc</a:t>
            </a:r>
            <a:r>
              <a:rPr lang="en-GB" dirty="0"/>
              <a:t> blue border)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684DF23-B0AF-156E-48CB-8463966C5110}"/>
              </a:ext>
            </a:extLst>
          </p:cNvPr>
          <p:cNvSpPr txBox="1"/>
          <p:nvPr/>
        </p:nvSpPr>
        <p:spPr>
          <a:xfrm>
            <a:off x="347756" y="4445000"/>
            <a:ext cx="3600000" cy="1320800"/>
          </a:xfrm>
          <a:prstGeom prst="rect">
            <a:avLst/>
          </a:prstGeom>
          <a:solidFill>
            <a:srgbClr val="FFE699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lphaLcParenR"/>
              <a:defRPr/>
            </a:pPr>
            <a:r>
              <a:rPr lang="en-US" sz="2200" noProof="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Age 19</a:t>
            </a:r>
            <a:endParaRPr kumimoji="0" lang="en-GB" sz="2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7E7B87-61E7-5D17-F577-0E51C40BFDB7}"/>
              </a:ext>
            </a:extLst>
          </p:cNvPr>
          <p:cNvSpPr txBox="1"/>
          <p:nvPr/>
        </p:nvSpPr>
        <p:spPr>
          <a:xfrm>
            <a:off x="8244246" y="4445000"/>
            <a:ext cx="3600000" cy="1320800"/>
          </a:xfrm>
          <a:prstGeom prst="rect">
            <a:avLst/>
          </a:prstGeom>
          <a:solidFill>
            <a:srgbClr val="BDD7EE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lphaLcParenR" startAt="3"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Age 22</a:t>
            </a:r>
            <a:endParaRPr kumimoji="0" lang="en-GB" sz="2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2552943-6560-CF10-9732-DFDF9C0D97DA}"/>
              </a:ext>
            </a:extLst>
          </p:cNvPr>
          <p:cNvSpPr txBox="1"/>
          <p:nvPr/>
        </p:nvSpPr>
        <p:spPr>
          <a:xfrm>
            <a:off x="4296000" y="4445000"/>
            <a:ext cx="3600000" cy="1320800"/>
          </a:xfrm>
          <a:prstGeom prst="rect">
            <a:avLst/>
          </a:prstGeom>
          <a:solidFill>
            <a:srgbClr val="ADEBD6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lphaLcParenR" startAt="2"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Age 21</a:t>
            </a:r>
            <a:endParaRPr kumimoji="0" lang="en-GB" sz="2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7" name="Picture 2" descr="British Pound Notes and Coins Close-up of British bank notes money stock pictures, royalty-free photos &amp; images">
            <a:extLst>
              <a:ext uri="{FF2B5EF4-FFF2-40B4-BE49-F238E27FC236}">
                <a16:creationId xmlns:a16="http://schemas.microsoft.com/office/drawing/2014/main" id="{F5BD39BF-8EF5-7925-9D58-114D4D298F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428" y="1219200"/>
            <a:ext cx="5191815" cy="2939489"/>
          </a:xfrm>
          <a:prstGeom prst="rect">
            <a:avLst/>
          </a:prstGeom>
          <a:noFill/>
          <a:ln w="57150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6778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0173732-2920-EB0B-83C2-3719155CA6E5}"/>
              </a:ext>
            </a:extLst>
          </p:cNvPr>
          <p:cNvSpPr txBox="1"/>
          <p:nvPr/>
        </p:nvSpPr>
        <p:spPr>
          <a:xfrm>
            <a:off x="347756" y="1219200"/>
            <a:ext cx="5926044" cy="2921149"/>
          </a:xfrm>
          <a:prstGeom prst="rect">
            <a:avLst/>
          </a:prstGeom>
          <a:solidFill>
            <a:schemeClr val="bg1"/>
          </a:solidFill>
          <a:ln w="57150">
            <a:solidFill>
              <a:srgbClr val="4BC7C8"/>
            </a:solidFill>
            <a:prstDash val="dash"/>
          </a:ln>
        </p:spPr>
        <p:txBody>
          <a:bodyPr wrap="square" lIns="180000" tIns="180000" rIns="180000" bIns="18000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At what age are you entitled to the National </a:t>
            </a: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</a:t>
            </a:r>
            <a:r>
              <a:rPr kumimoji="0" lang="en-GB" sz="2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inimum</a:t>
            </a: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</a:t>
            </a: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age when working as an apprentice?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This is on the basis that you are working a minimum of 30 hours a week.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756" y="382863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Question four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66BFD9-D65D-6ACB-9709-822822690CE6}"/>
              </a:ext>
            </a:extLst>
          </p:cNvPr>
          <p:cNvSpPr txBox="1"/>
          <p:nvPr/>
        </p:nvSpPr>
        <p:spPr>
          <a:xfrm>
            <a:off x="347756" y="4445000"/>
            <a:ext cx="3600000" cy="1320800"/>
          </a:xfrm>
          <a:prstGeom prst="rect">
            <a:avLst/>
          </a:prstGeom>
          <a:solidFill>
            <a:srgbClr val="FFE699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lphaLcParenR"/>
              <a:defRPr/>
            </a:pPr>
            <a:r>
              <a:rPr lang="en-GB" sz="2200" b="1" noProof="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Age 19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53A679-356C-8EF8-8EC9-1AE7574FDF4C}"/>
              </a:ext>
            </a:extLst>
          </p:cNvPr>
          <p:cNvSpPr/>
          <p:nvPr/>
        </p:nvSpPr>
        <p:spPr>
          <a:xfrm>
            <a:off x="6651092" y="1219200"/>
            <a:ext cx="5193152" cy="2921148"/>
          </a:xfrm>
          <a:prstGeom prst="rect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IMAGE PLACEHOLDER (</a:t>
            </a:r>
            <a:r>
              <a:rPr lang="en-GB" dirty="0" err="1"/>
              <a:t>inc</a:t>
            </a:r>
            <a:r>
              <a:rPr lang="en-GB" dirty="0"/>
              <a:t> blue border)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B2E8DE9-4B26-FAF7-8976-B51BBC80005C}"/>
              </a:ext>
            </a:extLst>
          </p:cNvPr>
          <p:cNvSpPr txBox="1"/>
          <p:nvPr/>
        </p:nvSpPr>
        <p:spPr>
          <a:xfrm>
            <a:off x="4076700" y="4445000"/>
            <a:ext cx="7767546" cy="1320800"/>
          </a:xfrm>
          <a:prstGeom prst="rect">
            <a:avLst/>
          </a:prstGeom>
          <a:solidFill>
            <a:srgbClr val="FFE699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>
            <a:defPPr>
              <a:defRPr lang="en-US"/>
            </a:defPPr>
            <a:lvl1pPr marL="457200" indent="-457200">
              <a:lnSpc>
                <a:spcPct val="150000"/>
              </a:lnSpc>
              <a:buFont typeface="+mj-lt"/>
              <a:buAutoNum type="alphaLcParenR" startAt="3"/>
              <a:defRPr sz="220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marL="0" indent="0">
              <a:buNone/>
            </a:pPr>
            <a:r>
              <a:rPr lang="en-US" sz="1900" dirty="0"/>
              <a:t>You’re entitled to the </a:t>
            </a:r>
            <a:r>
              <a:rPr lang="en-US" sz="1900" b="1" dirty="0"/>
              <a:t>National Minimum Wage</a:t>
            </a:r>
            <a:r>
              <a:rPr lang="en-US" sz="1900" dirty="0"/>
              <a:t> if you are aged 19 or over and have </a:t>
            </a:r>
            <a:r>
              <a:rPr lang="en-US" sz="1900" b="1" dirty="0"/>
              <a:t>completed the first year </a:t>
            </a:r>
            <a:r>
              <a:rPr lang="en-US" sz="1900" dirty="0"/>
              <a:t>of your apprenticeship.</a:t>
            </a:r>
          </a:p>
        </p:txBody>
      </p:sp>
      <p:pic>
        <p:nvPicPr>
          <p:cNvPr id="4098" name="Picture 2" descr="British Pound Notes and Coins Close-up of British bank notes money stock pictures, royalty-free photos &amp; images">
            <a:extLst>
              <a:ext uri="{FF2B5EF4-FFF2-40B4-BE49-F238E27FC236}">
                <a16:creationId xmlns:a16="http://schemas.microsoft.com/office/drawing/2014/main" id="{0C187631-5500-2E3D-DBAA-AEDB17DE71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428" y="1219200"/>
            <a:ext cx="5191815" cy="2939489"/>
          </a:xfrm>
          <a:prstGeom prst="rect">
            <a:avLst/>
          </a:prstGeom>
          <a:noFill/>
          <a:ln w="57150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49983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756" y="382863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Question five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C03825A-83B6-DEB5-C0AC-F8A43E831C40}"/>
              </a:ext>
            </a:extLst>
          </p:cNvPr>
          <p:cNvSpPr txBox="1"/>
          <p:nvPr/>
        </p:nvSpPr>
        <p:spPr>
          <a:xfrm>
            <a:off x="347756" y="1219200"/>
            <a:ext cx="5926044" cy="2921149"/>
          </a:xfrm>
          <a:prstGeom prst="rect">
            <a:avLst/>
          </a:prstGeom>
          <a:solidFill>
            <a:schemeClr val="bg1"/>
          </a:solidFill>
          <a:ln w="57150">
            <a:solidFill>
              <a:srgbClr val="4BC7C8"/>
            </a:solidFill>
            <a:prstDash val="dash"/>
          </a:ln>
        </p:spPr>
        <p:txBody>
          <a:bodyPr wrap="square" lIns="180000" tIns="180000" rIns="180000" bIns="180000" anchor="ctr" anchorCtr="0">
            <a:no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2200" b="1" kern="10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the typical breakdown of apprenticeships?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2200" kern="10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 example, the time spent completing ‘on-the-job’ training and the time spent studying.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94D6E34-016F-7610-FE66-08F18EBB766B}"/>
              </a:ext>
            </a:extLst>
          </p:cNvPr>
          <p:cNvSpPr/>
          <p:nvPr/>
        </p:nvSpPr>
        <p:spPr>
          <a:xfrm>
            <a:off x="6651092" y="1219200"/>
            <a:ext cx="5193152" cy="2921148"/>
          </a:xfrm>
          <a:prstGeom prst="rect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IMAGE PLACEHOLDER (</a:t>
            </a:r>
            <a:r>
              <a:rPr lang="en-GB" dirty="0" err="1"/>
              <a:t>inc</a:t>
            </a:r>
            <a:r>
              <a:rPr lang="en-GB" dirty="0"/>
              <a:t> blue border)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3508779-2557-98EF-3E7E-22A9EB7584BB}"/>
              </a:ext>
            </a:extLst>
          </p:cNvPr>
          <p:cNvSpPr txBox="1"/>
          <p:nvPr/>
        </p:nvSpPr>
        <p:spPr>
          <a:xfrm>
            <a:off x="347756" y="4445000"/>
            <a:ext cx="3600000" cy="1320800"/>
          </a:xfrm>
          <a:prstGeom prst="rect">
            <a:avLst/>
          </a:prstGeom>
          <a:solidFill>
            <a:srgbClr val="FFE699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lphaLcParenR"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60% training, 40% studying</a:t>
            </a:r>
            <a:endParaRPr kumimoji="0" lang="en-GB" sz="2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F1CA47-534F-361A-8A4D-B53D9CD3C3D9}"/>
              </a:ext>
            </a:extLst>
          </p:cNvPr>
          <p:cNvSpPr txBox="1"/>
          <p:nvPr/>
        </p:nvSpPr>
        <p:spPr>
          <a:xfrm>
            <a:off x="8244246" y="4445000"/>
            <a:ext cx="3600000" cy="1320800"/>
          </a:xfrm>
          <a:prstGeom prst="rect">
            <a:avLst/>
          </a:prstGeom>
          <a:solidFill>
            <a:srgbClr val="BDD7EE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lphaLcParenR" startAt="3"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80% training, 20% studying</a:t>
            </a:r>
            <a:endParaRPr kumimoji="0" lang="en-GB" sz="2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1680EE1-9326-9980-763D-6F70909DDDB6}"/>
              </a:ext>
            </a:extLst>
          </p:cNvPr>
          <p:cNvSpPr txBox="1"/>
          <p:nvPr/>
        </p:nvSpPr>
        <p:spPr>
          <a:xfrm>
            <a:off x="4296000" y="4445000"/>
            <a:ext cx="3600000" cy="1320800"/>
          </a:xfrm>
          <a:prstGeom prst="rect">
            <a:avLst/>
          </a:prstGeom>
          <a:solidFill>
            <a:srgbClr val="ADEBD6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lphaLcParenR" startAt="2"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70% training, 30% studying</a:t>
            </a:r>
            <a:endParaRPr kumimoji="0" lang="en-GB" sz="2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7" name="Picture 2" descr="Student meeting in library - Teamwork Student meeting in library - Teamwork multitask student stock pictures, royalty-free photos &amp; images">
            <a:extLst>
              <a:ext uri="{FF2B5EF4-FFF2-40B4-BE49-F238E27FC236}">
                <a16:creationId xmlns:a16="http://schemas.microsoft.com/office/drawing/2014/main" id="{265BE602-0A7E-059F-8BF2-1890788A38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092" y="1219200"/>
            <a:ext cx="5193152" cy="2934613"/>
          </a:xfrm>
          <a:prstGeom prst="rect">
            <a:avLst/>
          </a:prstGeom>
          <a:noFill/>
          <a:ln w="76200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8447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0173732-2920-EB0B-83C2-3719155CA6E5}"/>
              </a:ext>
            </a:extLst>
          </p:cNvPr>
          <p:cNvSpPr txBox="1"/>
          <p:nvPr/>
        </p:nvSpPr>
        <p:spPr>
          <a:xfrm>
            <a:off x="347756" y="1219200"/>
            <a:ext cx="5926044" cy="2921149"/>
          </a:xfrm>
          <a:prstGeom prst="rect">
            <a:avLst/>
          </a:prstGeom>
          <a:solidFill>
            <a:schemeClr val="bg1"/>
          </a:solidFill>
          <a:ln w="57150">
            <a:solidFill>
              <a:srgbClr val="4BC7C8"/>
            </a:solidFill>
            <a:prstDash val="dash"/>
          </a:ln>
        </p:spPr>
        <p:txBody>
          <a:bodyPr wrap="square" lIns="180000" tIns="180000" rIns="180000" bIns="180000" anchor="ctr" anchorCtr="0">
            <a:no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2200" b="1" kern="10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the typical breakdown of apprenticeships?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2200" kern="10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 example, the time spent completing ‘on-the-job’ training and the time spent studying.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756" y="382863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Question five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66BFD9-D65D-6ACB-9709-822822690CE6}"/>
              </a:ext>
            </a:extLst>
          </p:cNvPr>
          <p:cNvSpPr txBox="1"/>
          <p:nvPr/>
        </p:nvSpPr>
        <p:spPr>
          <a:xfrm>
            <a:off x="347756" y="4445000"/>
            <a:ext cx="3600000" cy="13208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lphaLcParenR" startAt="3"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80% training, 20% studying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53A679-356C-8EF8-8EC9-1AE7574FDF4C}"/>
              </a:ext>
            </a:extLst>
          </p:cNvPr>
          <p:cNvSpPr/>
          <p:nvPr/>
        </p:nvSpPr>
        <p:spPr>
          <a:xfrm>
            <a:off x="6651092" y="1219200"/>
            <a:ext cx="5193152" cy="2921148"/>
          </a:xfrm>
          <a:prstGeom prst="rect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IMAGE PLACEHOLDER (</a:t>
            </a:r>
            <a:r>
              <a:rPr lang="en-GB" dirty="0" err="1"/>
              <a:t>inc</a:t>
            </a:r>
            <a:r>
              <a:rPr lang="en-GB" dirty="0"/>
              <a:t> blue border)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B2E8DE9-4B26-FAF7-8976-B51BBC80005C}"/>
              </a:ext>
            </a:extLst>
          </p:cNvPr>
          <p:cNvSpPr txBox="1"/>
          <p:nvPr/>
        </p:nvSpPr>
        <p:spPr>
          <a:xfrm>
            <a:off x="4076700" y="4445000"/>
            <a:ext cx="7767546" cy="13208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>
            <a:defPPr>
              <a:defRPr lang="en-US"/>
            </a:defPPr>
            <a:lvl1pPr marL="457200" indent="-457200">
              <a:lnSpc>
                <a:spcPct val="150000"/>
              </a:lnSpc>
              <a:buFont typeface="+mj-lt"/>
              <a:buAutoNum type="alphaLcParenR" startAt="3"/>
              <a:defRPr sz="220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marL="0" lvl="0" indent="0">
              <a:buNone/>
              <a:defRPr/>
            </a:pPr>
            <a:r>
              <a:rPr lang="en-US" sz="1800" dirty="0"/>
              <a:t>The majority of your time will be spent in the workplace, for example, four days in the workplace and one day spent studying per week. </a:t>
            </a:r>
            <a:endParaRPr lang="en-GB" sz="1800" dirty="0"/>
          </a:p>
        </p:txBody>
      </p:sp>
      <p:pic>
        <p:nvPicPr>
          <p:cNvPr id="8194" name="Picture 2" descr="Student meeting in library - Teamwork Student meeting in library - Teamwork multitask student stock pictures, royalty-free photos &amp; images">
            <a:extLst>
              <a:ext uri="{FF2B5EF4-FFF2-40B4-BE49-F238E27FC236}">
                <a16:creationId xmlns:a16="http://schemas.microsoft.com/office/drawing/2014/main" id="{0594331F-F717-06D5-3677-9E39946ED1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092" y="1219200"/>
            <a:ext cx="5193152" cy="2934613"/>
          </a:xfrm>
          <a:prstGeom prst="rect">
            <a:avLst/>
          </a:prstGeom>
          <a:noFill/>
          <a:ln w="76200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48154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0173732-2920-EB0B-83C2-3719155CA6E5}"/>
              </a:ext>
            </a:extLst>
          </p:cNvPr>
          <p:cNvSpPr txBox="1"/>
          <p:nvPr/>
        </p:nvSpPr>
        <p:spPr>
          <a:xfrm>
            <a:off x="220756" y="1244600"/>
            <a:ext cx="11768044" cy="4648199"/>
          </a:xfrm>
          <a:prstGeom prst="rect">
            <a:avLst/>
          </a:prstGeom>
          <a:solidFill>
            <a:schemeClr val="bg1"/>
          </a:solidFill>
        </p:spPr>
        <p:txBody>
          <a:bodyPr wrap="square" anchor="t" anchorCtr="0">
            <a:noAutofit/>
          </a:bodyPr>
          <a:lstStyle/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c) Four levels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GB" sz="2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intermediate, advanced, higher, degree. Some may also award additional qualifications, such as a diploma. 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c) Between one and five years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US" sz="2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 example, an Intermediate Level 2 Apprenticeship takes around 12-18 months and an Advanced Level 3 Apprenticeship 24 months.</a:t>
            </a: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b) 40 hours a week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with </a:t>
            </a:r>
            <a:r>
              <a:rPr lang="en-US" sz="2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one 20-minute break for every six hours that you work, and 11+ hours off between shifts</a:t>
            </a:r>
            <a:r>
              <a:rPr lang="en-US" sz="2400" dirty="0"/>
              <a:t>. 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a) Age 19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if you’ve also completed the first year of your apprenticeship.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c)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80% training, 20% studying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GB" sz="2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majority of your time will be spent in the workplace, e.g. four days in the workplace and one day spent studying per week. 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756" y="382863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Answers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9EE02F-D06B-648C-AB44-AEFFBFC84159}"/>
              </a:ext>
            </a:extLst>
          </p:cNvPr>
          <p:cNvSpPr txBox="1"/>
          <p:nvPr/>
        </p:nvSpPr>
        <p:spPr>
          <a:xfrm>
            <a:off x="2405574" y="437871"/>
            <a:ext cx="1722136" cy="5969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>
            <a:defPPr>
              <a:defRPr lang="en-US"/>
            </a:defPPr>
            <a:lvl1pPr algn="ctr">
              <a:lnSpc>
                <a:spcPct val="150000"/>
              </a:lnSpc>
              <a:defRPr kumimoji="0" sz="2200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 dirty="0"/>
              <a:t>1 = </a:t>
            </a:r>
            <a:r>
              <a:rPr lang="en-GB" b="1" dirty="0"/>
              <a:t>C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72D03F-5612-8F20-FE8A-A7E10579C3AB}"/>
              </a:ext>
            </a:extLst>
          </p:cNvPr>
          <p:cNvSpPr txBox="1"/>
          <p:nvPr/>
        </p:nvSpPr>
        <p:spPr>
          <a:xfrm>
            <a:off x="6253886" y="437871"/>
            <a:ext cx="1722136" cy="5969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kumimoji="0" lang="en-GB" sz="2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3</a:t>
            </a:r>
            <a:r>
              <a:rPr kumimoji="0" lang="en-GB" sz="220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= </a:t>
            </a: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82F6163-5B30-4402-7228-3FC2FF2AF33C}"/>
              </a:ext>
            </a:extLst>
          </p:cNvPr>
          <p:cNvSpPr txBox="1"/>
          <p:nvPr/>
        </p:nvSpPr>
        <p:spPr>
          <a:xfrm>
            <a:off x="4329730" y="437871"/>
            <a:ext cx="1722136" cy="5969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kumimoji="0" lang="en-GB" sz="2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</a:t>
            </a:r>
            <a:r>
              <a:rPr kumimoji="0" lang="en-GB" sz="220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= </a:t>
            </a: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1987E7A-FA91-D6BD-2220-EDDB2FBC4EE4}"/>
              </a:ext>
            </a:extLst>
          </p:cNvPr>
          <p:cNvSpPr txBox="1"/>
          <p:nvPr/>
        </p:nvSpPr>
        <p:spPr>
          <a:xfrm>
            <a:off x="8178042" y="437871"/>
            <a:ext cx="1722136" cy="596900"/>
          </a:xfrm>
          <a:prstGeom prst="rect">
            <a:avLst/>
          </a:prstGeom>
          <a:solidFill>
            <a:srgbClr val="FFE699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kumimoji="0" lang="en-GB" sz="2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4 = </a:t>
            </a: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1BAC0F5-AB8D-A7FD-223C-33690AE3D44C}"/>
              </a:ext>
            </a:extLst>
          </p:cNvPr>
          <p:cNvSpPr txBox="1"/>
          <p:nvPr/>
        </p:nvSpPr>
        <p:spPr>
          <a:xfrm>
            <a:off x="10102198" y="438320"/>
            <a:ext cx="1722136" cy="596900"/>
          </a:xfrm>
          <a:prstGeom prst="rect">
            <a:avLst/>
          </a:prstGeom>
          <a:solidFill>
            <a:srgbClr val="BDD7EE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80000" tIns="180000" rIns="180000" bIns="18000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kumimoji="0" lang="en-GB" sz="2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5</a:t>
            </a:r>
            <a:r>
              <a:rPr kumimoji="0" lang="en-GB" sz="220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= </a:t>
            </a:r>
            <a:r>
              <a:rPr kumimoji="0" lang="en-GB" sz="22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1653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0173732-2920-EB0B-83C2-3719155CA6E5}"/>
              </a:ext>
            </a:extLst>
          </p:cNvPr>
          <p:cNvSpPr txBox="1"/>
          <p:nvPr/>
        </p:nvSpPr>
        <p:spPr>
          <a:xfrm>
            <a:off x="220756" y="914402"/>
            <a:ext cx="8403472" cy="4104161"/>
          </a:xfrm>
          <a:prstGeom prst="rect">
            <a:avLst/>
          </a:prstGeom>
          <a:solidFill>
            <a:schemeClr val="bg1"/>
          </a:solidFill>
        </p:spPr>
        <p:txBody>
          <a:bodyPr wrap="square" anchor="t" anchorCtr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buClrTx/>
              <a:buSzTx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Know-how library</a:t>
            </a:r>
          </a:p>
          <a:p>
            <a:pPr marL="342900" marR="0" lvl="0" indent="-34290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200" b="0" i="0" dirty="0">
                <a:effectLst/>
                <a:latin typeface="Open Sans" panose="020B0606030504020204" pitchFamily="34" charset="0"/>
                <a:hlinkClick r:id="rId3"/>
              </a:rPr>
              <a:t>UK apprenticeships: know your rights</a:t>
            </a:r>
            <a:endParaRPr lang="en-US" sz="2200" b="0" i="0" dirty="0">
              <a:effectLst/>
              <a:latin typeface="Open Sans" panose="020B0606030504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200" b="0" i="0" dirty="0">
                <a:effectLst/>
                <a:latin typeface="Open Sans" panose="020B0606030504020204" pitchFamily="34" charset="0"/>
                <a:hlinkClick r:id="rId4"/>
              </a:rPr>
              <a:t>UK apprenticeships: how much will I earn?</a:t>
            </a:r>
            <a:endParaRPr lang="en-US" sz="2200" b="0" i="0" dirty="0">
              <a:effectLst/>
              <a:latin typeface="Open Sans" panose="020B0606030504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200" b="0" i="0" dirty="0">
                <a:effectLst/>
                <a:latin typeface="Open Sans" panose="020B0606030504020204" pitchFamily="34" charset="0"/>
                <a:hlinkClick r:id="rId5"/>
              </a:rPr>
              <a:t>Is a UK Apprenticeship right for me?</a:t>
            </a:r>
            <a:endParaRPr lang="en-US" sz="2200" b="0" i="0" dirty="0">
              <a:effectLst/>
              <a:latin typeface="Open Sans" panose="020B0606030504020204" pitchFamily="34" charset="0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200" b="0" i="0" dirty="0">
                <a:effectLst/>
                <a:latin typeface="Open Sans" panose="020B0606030504020204" pitchFamily="34" charset="0"/>
                <a:hlinkClick r:id="rId6"/>
              </a:rPr>
              <a:t>University and apprenticeships: what's the difference?</a:t>
            </a:r>
            <a:endParaRPr lang="en-US" sz="2200" b="0" i="0" dirty="0">
              <a:effectLst/>
              <a:latin typeface="Open Sans" panose="020B0606030504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200" b="0" i="0" dirty="0">
                <a:effectLst/>
                <a:latin typeface="Open Sans" panose="020B0606030504020204" pitchFamily="34" charset="0"/>
                <a:hlinkClick r:id="rId7"/>
              </a:rPr>
              <a:t>A guide to degree apprenticeships</a:t>
            </a:r>
            <a:endParaRPr kumimoji="0" lang="en-GB" sz="2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200" i="0" u="none" strike="noStrike" kern="1200" cap="none" spc="0" normalizeH="0" baseline="0" noProof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756" y="382863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 resources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BF214B5-D3E8-B7D0-B552-B2AB1AD490B7}"/>
              </a:ext>
            </a:extLst>
          </p:cNvPr>
          <p:cNvSpPr txBox="1"/>
          <p:nvPr/>
        </p:nvSpPr>
        <p:spPr>
          <a:xfrm>
            <a:off x="220756" y="5140904"/>
            <a:ext cx="11584844" cy="732720"/>
          </a:xfrm>
          <a:prstGeom prst="rect">
            <a:avLst/>
          </a:prstGeom>
          <a:solidFill>
            <a:srgbClr val="FFD5E4"/>
          </a:solidFill>
          <a:ln w="12700">
            <a:solidFill>
              <a:schemeClr val="tx1"/>
            </a:solidFill>
          </a:ln>
          <a:effectLst/>
        </p:spPr>
        <p:txBody>
          <a:bodyPr wrap="square" lIns="180000" tIns="180000" rIns="180000" bIns="180000" anchor="ctr" anchorCtr="0">
            <a:noAutofit/>
          </a:bodyPr>
          <a:lstStyle/>
          <a:p>
            <a:pPr lvl="2">
              <a:lnSpc>
                <a:spcPct val="150000"/>
              </a:lnSpc>
              <a:defRPr/>
            </a:pPr>
            <a:r>
              <a:rPr kumimoji="0" lang="en-GB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Remember</a:t>
            </a:r>
            <a:r>
              <a:rPr kumimoji="0" lang="en-GB" sz="200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click the heart symbol to add a guide to your Favourites!</a:t>
            </a:r>
            <a:endParaRPr kumimoji="0" lang="en-GB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3" name="Graphic 12" descr="Heart with solid fill">
            <a:extLst>
              <a:ext uri="{FF2B5EF4-FFF2-40B4-BE49-F238E27FC236}">
                <a16:creationId xmlns:a16="http://schemas.microsoft.com/office/drawing/2014/main" id="{5C6E6CC8-EC28-25E6-1F17-675093119CB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86400" y="5205436"/>
            <a:ext cx="603656" cy="60365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7456FFA-98E1-8E97-95D2-557A36FAF5E8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375" t="10672" r="5747" b="8849"/>
          <a:stretch/>
        </p:blipFill>
        <p:spPr>
          <a:xfrm>
            <a:off x="7566431" y="850870"/>
            <a:ext cx="3975622" cy="18227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Graphic 10" descr="Cursor with solid fill">
            <a:extLst>
              <a:ext uri="{FF2B5EF4-FFF2-40B4-BE49-F238E27FC236}">
                <a16:creationId xmlns:a16="http://schemas.microsoft.com/office/drawing/2014/main" id="{41B199EC-FD2A-4CDD-8649-5FF9C24F2CC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 rot="956428">
            <a:off x="8696664" y="2174331"/>
            <a:ext cx="613374" cy="61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6879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0173732-2920-EB0B-83C2-3719155CA6E5}"/>
              </a:ext>
            </a:extLst>
          </p:cNvPr>
          <p:cNvSpPr txBox="1"/>
          <p:nvPr/>
        </p:nvSpPr>
        <p:spPr>
          <a:xfrm>
            <a:off x="220756" y="1052052"/>
            <a:ext cx="11419200" cy="4840748"/>
          </a:xfrm>
          <a:prstGeom prst="rect">
            <a:avLst/>
          </a:prstGeom>
          <a:solidFill>
            <a:schemeClr val="bg1"/>
          </a:solidFill>
        </p:spPr>
        <p:txBody>
          <a:bodyPr wrap="square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buClrTx/>
              <a:buSzTx/>
              <a:buFontTx/>
              <a:buNone/>
              <a:tabLst/>
              <a:defRPr/>
            </a:pPr>
            <a:r>
              <a:rPr lang="en-US" sz="2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</a:t>
            </a:r>
            <a:r>
              <a:rPr lang="en-US" sz="220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ou can use the Apprenticeships tool to see an overview of everything you need to know about apprenticeships, as well as search for vacancies.</a:t>
            </a: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buClrTx/>
              <a:buSzTx/>
              <a:buFontTx/>
              <a:buNone/>
              <a:tabLst/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buClrTx/>
              <a:buSzTx/>
              <a:buFontTx/>
              <a:buNone/>
              <a:tabLst/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buClrTx/>
              <a:buSzTx/>
              <a:buFontTx/>
              <a:buNone/>
              <a:tabLst/>
              <a:defRPr/>
            </a:pPr>
            <a:endParaRPr lang="en-GB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buClrTx/>
              <a:buSzTx/>
              <a:buFontTx/>
              <a:buNone/>
              <a:tabLst/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buClrTx/>
              <a:buSzTx/>
              <a:buFontTx/>
              <a:buNone/>
              <a:tabLst/>
              <a:defRPr/>
            </a:pPr>
            <a:endParaRPr lang="en-GB" sz="20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buClrTx/>
              <a:buSzTx/>
              <a:buFontTx/>
              <a:buNone/>
              <a:tabLst/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buClrTx/>
              <a:buSzTx/>
              <a:buFontTx/>
              <a:buNone/>
              <a:tabLst/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buClrTx/>
              <a:buSzTx/>
              <a:buFontTx/>
              <a:buNone/>
              <a:tabLst/>
              <a:defRPr/>
            </a:pPr>
            <a:endParaRPr kumimoji="0" lang="en-GB" sz="2200" i="0" u="none" strike="noStrike" kern="1200" cap="none" spc="0" normalizeH="0" baseline="0" noProof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756" y="382863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Further exploration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FA7B0D1-D033-2D6F-0BF5-4F9155E21F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8985" y="2479295"/>
            <a:ext cx="4056695" cy="15721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B4C6E4C-4C87-2CD8-A8CE-955218084C0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6378" b="40430"/>
          <a:stretch/>
        </p:blipFill>
        <p:spPr>
          <a:xfrm>
            <a:off x="7098985" y="4840644"/>
            <a:ext cx="4056694" cy="7516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2AC2FA4-F47E-F68E-DD2C-571684C540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3547" y="2479295"/>
            <a:ext cx="5529662" cy="31518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291587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873422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61850</TotalTime>
  <Words>1453</Words>
  <Application>Microsoft Office PowerPoint</Application>
  <PresentationFormat>Widescreen</PresentationFormat>
  <Paragraphs>203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Open Sans</vt:lpstr>
      <vt:lpstr>Calibri Light</vt:lpstr>
      <vt:lpstr>Times New Roman</vt:lpstr>
      <vt:lpstr>Open Sans</vt:lpstr>
      <vt:lpstr>Arial</vt:lpstr>
      <vt:lpstr>Calibri</vt:lpstr>
      <vt:lpstr>1_Office Theme</vt:lpstr>
      <vt:lpstr>2_Office Theme</vt:lpstr>
      <vt:lpstr>4_Office Theme</vt:lpstr>
      <vt:lpstr>PowerPoint Presentation</vt:lpstr>
      <vt:lpstr>Question one</vt:lpstr>
      <vt:lpstr>Question one</vt:lpstr>
      <vt:lpstr>Question two</vt:lpstr>
      <vt:lpstr>Question two</vt:lpstr>
      <vt:lpstr>Question three</vt:lpstr>
      <vt:lpstr>Question three</vt:lpstr>
      <vt:lpstr>Question four</vt:lpstr>
      <vt:lpstr>Question four</vt:lpstr>
      <vt:lpstr>Question five</vt:lpstr>
      <vt:lpstr>Question five</vt:lpstr>
      <vt:lpstr>Answers</vt:lpstr>
      <vt:lpstr>Unifrog resources</vt:lpstr>
      <vt:lpstr>Further exploration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Teacher slide</dc:title>
  <dc:creator>Emily Adkins</dc:creator>
  <cp:lastModifiedBy>Lauren Uddin-Moss</cp:lastModifiedBy>
  <cp:revision>1679</cp:revision>
  <dcterms:created xsi:type="dcterms:W3CDTF">2018-10-19T14:26:26Z</dcterms:created>
  <dcterms:modified xsi:type="dcterms:W3CDTF">2023-12-07T09:52:12Z</dcterms:modified>
</cp:coreProperties>
</file>