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5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6" r:id="rId11"/>
    <p:sldId id="267" r:id="rId12"/>
    <p:sldId id="258" r:id="rId13"/>
    <p:sldId id="257" r:id="rId14"/>
    <p:sldId id="276" r:id="rId15"/>
    <p:sldId id="277" r:id="rId16"/>
    <p:sldId id="278" r:id="rId17"/>
    <p:sldId id="279" r:id="rId18"/>
    <p:sldId id="280" r:id="rId19"/>
    <p:sldId id="281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ACCDA"/>
    <a:srgbClr val="0EE231"/>
    <a:srgbClr val="0000FF"/>
    <a:srgbClr val="FFC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E2A5-AC70-4358-96E1-B157EDD308D5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8535-D4D9-4477-8410-83295CE6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9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E2A5-AC70-4358-96E1-B157EDD308D5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8535-D4D9-4477-8410-83295CE6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7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E2A5-AC70-4358-96E1-B157EDD308D5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8535-D4D9-4477-8410-83295CE6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24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E2A5-AC70-4358-96E1-B157EDD308D5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8535-D4D9-4477-8410-83295CE6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1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E2A5-AC70-4358-96E1-B157EDD308D5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8535-D4D9-4477-8410-83295CE6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7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E2A5-AC70-4358-96E1-B157EDD308D5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8535-D4D9-4477-8410-83295CE6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2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E2A5-AC70-4358-96E1-B157EDD308D5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8535-D4D9-4477-8410-83295CE6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9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E2A5-AC70-4358-96E1-B157EDD308D5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8535-D4D9-4477-8410-83295CE6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46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E2A5-AC70-4358-96E1-B157EDD308D5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8535-D4D9-4477-8410-83295CE6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6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E2A5-AC70-4358-96E1-B157EDD308D5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8535-D4D9-4477-8410-83295CE6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50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E2A5-AC70-4358-96E1-B157EDD308D5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8535-D4D9-4477-8410-83295CE6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5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2A5-AC70-4358-96E1-B157EDD308D5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88535-D4D9-4477-8410-83295CE6C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1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Ie15v6RY6r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51" y="265906"/>
            <a:ext cx="10515600" cy="1325563"/>
          </a:xfrm>
        </p:spPr>
        <p:txBody>
          <a:bodyPr/>
          <a:lstStyle/>
          <a:p>
            <a:pPr algn="ctr"/>
            <a:r>
              <a:rPr lang="en-GB" smtClean="0">
                <a:latin typeface="Comic Sans MS" panose="030F0702030302020204" pitchFamily="66" charset="0"/>
              </a:rPr>
              <a:t>There are 7 main types of engineering: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168" y="1361954"/>
            <a:ext cx="3027484" cy="389408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MECHANICAL</a:t>
            </a:r>
          </a:p>
          <a:p>
            <a:pPr algn="ctr"/>
            <a:r>
              <a:rPr lang="en-GB" smtClean="0">
                <a:solidFill>
                  <a:schemeClr val="accent5"/>
                </a:solidFill>
                <a:latin typeface="Comic Sans MS" panose="030F0702030302020204" pitchFamily="66" charset="0"/>
              </a:rPr>
              <a:t>ELECTRICAL</a:t>
            </a:r>
          </a:p>
          <a:p>
            <a:pPr algn="ctr"/>
            <a:r>
              <a:rPr lang="en-GB" smtClean="0">
                <a:solidFill>
                  <a:schemeClr val="accent6"/>
                </a:solidFill>
                <a:latin typeface="Comic Sans MS" panose="030F0702030302020204" pitchFamily="66" charset="0"/>
              </a:rPr>
              <a:t>SOFTWARE</a:t>
            </a:r>
            <a:endParaRPr lang="en-GB" dirty="0" smtClean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mtClean="0">
                <a:solidFill>
                  <a:schemeClr val="accent4"/>
                </a:solidFill>
                <a:latin typeface="Comic Sans MS" panose="030F0702030302020204" pitchFamily="66" charset="0"/>
              </a:rPr>
              <a:t>FIRMWARE</a:t>
            </a:r>
            <a:endParaRPr lang="en-GB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mtClean="0">
                <a:solidFill>
                  <a:srgbClr val="FF00FF"/>
                </a:solidFill>
                <a:latin typeface="Comic Sans MS" panose="030F0702030302020204" pitchFamily="66" charset="0"/>
              </a:rPr>
              <a:t>AEROSPACE</a:t>
            </a:r>
          </a:p>
          <a:p>
            <a:pPr algn="ctr"/>
            <a:r>
              <a:rPr lang="en-GB" smtClean="0">
                <a:solidFill>
                  <a:srgbClr val="7030A0"/>
                </a:solidFill>
                <a:latin typeface="Comic Sans MS" panose="030F0702030302020204" pitchFamily="66" charset="0"/>
              </a:rPr>
              <a:t>CIVIL</a:t>
            </a:r>
          </a:p>
          <a:p>
            <a:pPr algn="ctr"/>
            <a:r>
              <a:rPr lang="en-GB" smtClean="0">
                <a:solidFill>
                  <a:srgbClr val="0EE231"/>
                </a:solidFill>
                <a:latin typeface="Comic Sans MS" panose="030F0702030302020204" pitchFamily="66" charset="0"/>
              </a:rPr>
              <a:t>CHEMICAL  </a:t>
            </a:r>
            <a:endParaRPr lang="en-GB" dirty="0">
              <a:solidFill>
                <a:srgbClr val="0EE23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90" y="1464060"/>
            <a:ext cx="5073800" cy="3576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1711" y="1854092"/>
            <a:ext cx="3227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Can you match each type of engineering to the images on your worksheet?</a:t>
            </a:r>
            <a:endParaRPr lang="en-GB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551" y="166688"/>
            <a:ext cx="136017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75180" y="1813786"/>
            <a:ext cx="1427747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BELL TASK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956090" y="3629718"/>
            <a:ext cx="3027484" cy="26086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u="sng" smtClean="0">
                <a:solidFill>
                  <a:srgbClr val="0EE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Challenge Task:</a:t>
            </a:r>
            <a:endParaRPr lang="en-GB" b="1" u="sng">
              <a:solidFill>
                <a:srgbClr val="0EE2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mtClean="0">
                <a:solidFill>
                  <a:srgbClr val="0EE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 you add notes to explain WHY you’ve made these matches?</a:t>
            </a:r>
            <a:endParaRPr lang="en-GB" dirty="0">
              <a:solidFill>
                <a:srgbClr val="0EE2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9" y="110980"/>
            <a:ext cx="11299427" cy="6685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9324" y="1715870"/>
            <a:ext cx="8221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Which type of engineer interests you the most?</a:t>
            </a:r>
          </a:p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What QUALITIES do you think an engineer of any sort needs?</a:t>
            </a:r>
          </a:p>
          <a:p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59" y="29103"/>
            <a:ext cx="1450974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80593"/>
            <a:ext cx="9144000" cy="1105722"/>
          </a:xfrm>
          <a:solidFill>
            <a:schemeClr val="bg1"/>
          </a:solidFill>
        </p:spPr>
        <p:txBody>
          <a:bodyPr/>
          <a:lstStyle/>
          <a:p>
            <a:r>
              <a:rPr lang="en-GB" u="sng" smtClean="0">
                <a:solidFill>
                  <a:schemeClr val="accent2"/>
                </a:solidFill>
                <a:latin typeface="Comic Sans MS" panose="030F0702030302020204" pitchFamily="66" charset="0"/>
              </a:rPr>
              <a:t>Engineering Managers.</a:t>
            </a:r>
            <a:endParaRPr lang="en-GB" u="sng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MLO</a:t>
            </a:r>
            <a:r>
              <a:rPr lang="en-GB" dirty="0" smtClean="0">
                <a:latin typeface="Comic Sans MS" panose="030F0702030302020204" pitchFamily="66" charset="0"/>
              </a:rPr>
              <a:t>: </a:t>
            </a:r>
            <a:r>
              <a:rPr lang="en-GB" smtClean="0">
                <a:solidFill>
                  <a:schemeClr val="accent5"/>
                </a:solidFill>
                <a:latin typeface="Comic Sans MS" panose="030F0702030302020204" pitchFamily="66" charset="0"/>
              </a:rPr>
              <a:t>To know about the different types of ENGINEER.</a:t>
            </a:r>
          </a:p>
          <a:p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hear from a </a:t>
            </a:r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real engineer about their job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what they </a:t>
            </a:r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do.</a:t>
            </a:r>
          </a:p>
          <a:p>
            <a:r>
              <a:rPr lang="en-GB" smtClean="0">
                <a:solidFill>
                  <a:srgbClr val="00B050"/>
                </a:solidFill>
                <a:latin typeface="Comic Sans MS" panose="030F0702030302020204" pitchFamily="66" charset="0"/>
              </a:rPr>
              <a:t>To solve a problem, despite the obstacles.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74" y="0"/>
            <a:ext cx="4779949" cy="2828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24777" y="338386"/>
            <a:ext cx="243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rgbClr val="FF00FF"/>
                </a:solidFill>
                <a:latin typeface="Comic Sans MS" panose="030F0702030302020204" pitchFamily="66" charset="0"/>
              </a:rPr>
              <a:t>Let’s meet Steve. He’s an ENGINEERING MANAGER.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920" y="2954216"/>
            <a:ext cx="4981380" cy="2275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" y="4731806"/>
            <a:ext cx="3480733" cy="2059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4154" y="4990106"/>
            <a:ext cx="187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 KIND of engineer is Steve?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9" y="110980"/>
            <a:ext cx="11299427" cy="6685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5978" y="864974"/>
            <a:ext cx="85096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you ready for a challenge?</a:t>
            </a: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Can you think creatively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?</a:t>
            </a:r>
            <a:endParaRPr lang="en-GB" sz="2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Can you change your plans when you get new information?</a:t>
            </a:r>
            <a:endParaRPr lang="en-GB" sz="24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Can you work under pressure?</a:t>
            </a:r>
            <a:endParaRPr lang="en-GB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5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need disabled access to an upstairs classroom in our building.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782762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To make our school more accessible, we need to come up with a way to make our upstairs classrooms accessible to students in wheelchairs or with other mobility needs.</a:t>
            </a:r>
          </a:p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In your groups, you have TEN MINUTES to come up with a solution to this issue.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25599"/>
            <a:ext cx="9144000" cy="1884363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 hate to interrupt you but... There’s a problem!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52916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 structure of the building isn’t strong enough to hold any new machinery. </a:t>
            </a:r>
          </a:p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What do you need to do to solve this new problem?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9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25599"/>
            <a:ext cx="9144000" cy="1884363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Uh-oh! There’s another slight issue…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62147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Some of the students needing access get scared in enclosed spaces.</a:t>
            </a:r>
          </a:p>
          <a:p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Does this problem affect your solution? What needs to change?</a:t>
            </a:r>
            <a:endParaRPr lang="en-GB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53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25599"/>
            <a:ext cx="9144000" cy="1884363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Just one other thing…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2787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solution you come up with needs to be GREEN and ENERGY-EFFICIENT, or it won’t get funding.</a:t>
            </a:r>
          </a:p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How can you solve this issue?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29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9" y="110980"/>
            <a:ext cx="11299427" cy="6685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5978" y="1075989"/>
            <a:ext cx="85096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Let’s hear your solutions!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You can present them however you like –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Come to the front.</a:t>
            </a:r>
          </a:p>
          <a:p>
            <a:pPr algn="ctr"/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Move around different groups.</a:t>
            </a:r>
          </a:p>
          <a:p>
            <a:pPr algn="ctr"/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One person from each group moves around to see each solution.</a:t>
            </a:r>
          </a:p>
          <a:p>
            <a:pPr algn="ctr"/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Each group presents from their area.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207" y="380755"/>
            <a:ext cx="3827585" cy="1325563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Let’s evaluate…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5053"/>
            <a:ext cx="10515600" cy="3812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707" y="2075840"/>
            <a:ext cx="9144000" cy="23876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smtClean="0"/>
              <a:t>Let’s find out what you think…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21" y="1967373"/>
            <a:ext cx="2219569" cy="1187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50" y="365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Which job do you like the look of the most and why?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005" y="1977291"/>
            <a:ext cx="2622426" cy="527783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 Engineer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9185" y="1977291"/>
            <a:ext cx="3276600" cy="538164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Commercial Modeller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7971692" y="1977291"/>
            <a:ext cx="3282462" cy="5381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Engineering Manager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8005" y="2696308"/>
            <a:ext cx="2485292" cy="354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346943" y="2696307"/>
            <a:ext cx="2485292" cy="35481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455882" y="2696307"/>
            <a:ext cx="2485292" cy="3548185"/>
          </a:xfrm>
          <a:prstGeom prst="roundRect">
            <a:avLst/>
          </a:prstGeom>
          <a:solidFill>
            <a:srgbClr val="DAC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31" y="2428631"/>
            <a:ext cx="42672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985" y="234462"/>
            <a:ext cx="233680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Aerospace Engineer</a:t>
            </a:r>
            <a:endParaRPr lang="en-GB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04" y="2505075"/>
            <a:ext cx="2466975" cy="184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985" y="234462"/>
            <a:ext cx="213360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Chemical Engineer</a:t>
            </a:r>
            <a:endParaRPr lang="en-GB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11" y="2141415"/>
            <a:ext cx="4903719" cy="2758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985" y="234462"/>
            <a:ext cx="164123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Civil Engineer</a:t>
            </a:r>
            <a:endParaRPr lang="en-GB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118621"/>
            <a:ext cx="4153388" cy="2768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985" y="234462"/>
            <a:ext cx="221956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Firmware Engineer</a:t>
            </a:r>
            <a:endParaRPr lang="en-GB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51" y="2125785"/>
            <a:ext cx="4217479" cy="2810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985" y="234462"/>
            <a:ext cx="238369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Mechanical Engineer</a:t>
            </a:r>
            <a:endParaRPr lang="en-GB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41" y="1953846"/>
            <a:ext cx="4942507" cy="3126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985" y="234462"/>
            <a:ext cx="222738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Software Engineer</a:t>
            </a:r>
            <a:endParaRPr lang="en-GB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90" y="1797539"/>
            <a:ext cx="4709807" cy="3133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985" y="234462"/>
            <a:ext cx="233680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Electrical Engineer</a:t>
            </a:r>
            <a:endParaRPr lang="en-GB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41" y="6440621"/>
            <a:ext cx="1859380" cy="3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394</Words>
  <Application>Microsoft Office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Office Theme</vt:lpstr>
      <vt:lpstr>There are 7 main types of engineering:</vt:lpstr>
      <vt:lpstr>Let’s find out what you think…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Engineering Managers.</vt:lpstr>
      <vt:lpstr>PowerPoint Presentation</vt:lpstr>
      <vt:lpstr>PowerPoint Presentation</vt:lpstr>
      <vt:lpstr>We need disabled access to an upstairs classroom in our building.</vt:lpstr>
      <vt:lpstr>I hate to interrupt you but... There’s a problem!</vt:lpstr>
      <vt:lpstr>Uh-oh! There’s another slight issue…</vt:lpstr>
      <vt:lpstr>Just one other thing…</vt:lpstr>
      <vt:lpstr>PowerPoint Presentation</vt:lpstr>
      <vt:lpstr>Let’s evaluate…</vt:lpstr>
      <vt:lpstr>Which job do you like the look of the most and why?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Hare</dc:creator>
  <cp:lastModifiedBy>Kate Hare</cp:lastModifiedBy>
  <cp:revision>20</cp:revision>
  <dcterms:created xsi:type="dcterms:W3CDTF">2020-12-09T13:27:07Z</dcterms:created>
  <dcterms:modified xsi:type="dcterms:W3CDTF">2022-06-26T20:00:25Z</dcterms:modified>
</cp:coreProperties>
</file>