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62" r:id="rId2"/>
    <p:sldId id="264" r:id="rId3"/>
    <p:sldId id="263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746" r:id="rId12"/>
    <p:sldId id="729" r:id="rId13"/>
    <p:sldId id="749" r:id="rId14"/>
    <p:sldId id="272" r:id="rId15"/>
    <p:sldId id="273" r:id="rId16"/>
    <p:sldId id="274" r:id="rId17"/>
    <p:sldId id="802" r:id="rId18"/>
    <p:sldId id="803" r:id="rId19"/>
    <p:sldId id="804" r:id="rId20"/>
    <p:sldId id="805" r:id="rId21"/>
    <p:sldId id="806" r:id="rId22"/>
    <p:sldId id="807" r:id="rId23"/>
    <p:sldId id="808" r:id="rId24"/>
    <p:sldId id="809" r:id="rId25"/>
    <p:sldId id="811" r:id="rId26"/>
    <p:sldId id="81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45364F-8A73-4DC2-B853-72C9920BA54C}" type="datetimeFigureOut">
              <a:rPr lang="en-GB" smtClean="0"/>
              <a:t>22/05/2025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9B29FE-3D31-4800-92F1-9C5AE9A0F1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549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0323D7-8D74-402A-B74C-D1093F83EA2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3286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FEE0FA-D16D-AC95-EFE1-E138AC4D1E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E829F9-76A3-3D20-A1FF-76A05BE349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F9F9DF-6773-BE2E-7ADE-B03A7AFB64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sz="1200" u="none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3BCC26-0E90-F6A4-CAC0-6A47CF11B4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0323D7-8D74-402A-B74C-D1093F83EA2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00080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1E0675-398A-EFF7-1AB0-3553649FC1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1A86DC-0535-6CEA-EA67-FCE65F0414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2E4DF1-D166-B0D9-924E-65F6D7D1EC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sz="1200" u="none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763E3F-EC15-D855-757B-FA0DDDCDE6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0323D7-8D74-402A-B74C-D1093F83EA2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07594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276E0B-7BDB-D3DC-8276-B9ADC10449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63B0E2-A473-D6F0-6755-068C5DBD5E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53990E-271C-E2BF-AF55-B0B90187E3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1" u="none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56DA64-E594-47D5-6E4F-B1D1445397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0323D7-8D74-402A-B74C-D1093F83EA2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76104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A1EF25-6677-94CB-DE60-0548B982EE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F35C1F-20FA-1174-DEB6-C1B7A01E2B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197B2C-60E7-80E3-CD63-272E058A7C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u="none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F9D671-12E6-127E-30AD-BD19B2F42C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0323D7-8D74-402A-B74C-D1093F83EA2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8422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Teacher’s notes: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="0" u="non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u="none" dirty="0"/>
              <a:t>Slide 3 contains a </a:t>
            </a:r>
            <a:r>
              <a:rPr lang="en-GB" b="1" u="none" dirty="0"/>
              <a:t>launch video </a:t>
            </a:r>
            <a:r>
              <a:rPr lang="en-GB" b="0" u="none" dirty="0"/>
              <a:t>to introduce students to Unifrog, specifically designed for 11–14-year-olds.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u="none" dirty="0"/>
              <a:t>Slide 4 allows you to select whether you’re using the </a:t>
            </a:r>
            <a:r>
              <a:rPr lang="en-GB" b="1" u="none" dirty="0"/>
              <a:t>welcome email method </a:t>
            </a:r>
            <a:r>
              <a:rPr lang="en-GB" b="0" u="none" dirty="0"/>
              <a:t>or </a:t>
            </a:r>
            <a:r>
              <a:rPr lang="en-GB" b="1" u="none" dirty="0"/>
              <a:t>Sign up Code method</a:t>
            </a:r>
            <a:r>
              <a:rPr lang="en-GB" b="0" u="none" dirty="0"/>
              <a:t> to create Unifrog accounts.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u="none" dirty="0"/>
              <a:t>The remainder of the slides contain instructions for students to </a:t>
            </a:r>
            <a:r>
              <a:rPr lang="en-GB" b="1" u="none" dirty="0"/>
              <a:t>create their Unifrog accounts </a:t>
            </a:r>
            <a:r>
              <a:rPr lang="en-GB" b="0" u="none" dirty="0"/>
              <a:t>and complete the </a:t>
            </a:r>
            <a:r>
              <a:rPr lang="en-GB" b="1" u="none" dirty="0"/>
              <a:t>Unifrog 101 course, </a:t>
            </a:r>
            <a:r>
              <a:rPr lang="en-GB" b="0" u="none" dirty="0"/>
              <a:t>specifically designed for 11-14 year-olds.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="0" u="none" dirty="0"/>
              <a:t>Slides 5-17 are for schools who are using the </a:t>
            </a:r>
            <a:r>
              <a:rPr lang="en-GB" b="1" u="none" dirty="0"/>
              <a:t>welcome email method</a:t>
            </a:r>
            <a:r>
              <a:rPr lang="en-GB" b="0" u="none" dirty="0"/>
              <a:t>.	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="0" u="none" dirty="0"/>
              <a:t>Slides 18-32 are for schools who are using the </a:t>
            </a:r>
            <a:r>
              <a:rPr lang="en-GB" b="1" u="none" dirty="0"/>
              <a:t>Sign up Code method</a:t>
            </a:r>
            <a:r>
              <a:rPr lang="en-GB" b="0" u="none" dirty="0"/>
              <a:t>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u="none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0323D7-8D74-402A-B74C-D1093F83EA2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8360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u="none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0323D7-8D74-402A-B74C-D1093F83EA2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6853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013A0F-7BDB-AE1D-6928-25E0C4261C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0C8CA3-A529-C80E-09F2-79A82F736E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F31D4A-965D-05C3-C6C2-6322E0A586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u="none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A8642E-1833-FBD8-6CEF-44CC86E144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0323D7-8D74-402A-B74C-D1093F83EA2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2644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D9F7D0-86F0-30B0-1803-ADC64C3EE2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E7B7CA-5C81-5D2F-49A0-E329599DAA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B5C595-05EB-5CEB-18CE-3F603421E1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u="none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7EE8A5-AAEC-9D03-3E00-3BFA316E97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0323D7-8D74-402A-B74C-D1093F83EA2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9814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983B92-DCBC-E3C7-16A4-598BAD9B5F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4EBD2B-A101-88FE-1EF2-A78BB93583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1C0DEC-78F7-652B-9C7C-7E6B91C435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u="none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7DC012-0805-39EB-D1D7-72EDA1F1AA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0323D7-8D74-402A-B74C-D1093F83EA2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52885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C77B39-7851-1FE6-D00B-A45192E9DD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229349-F03F-6FFE-2E04-D5CADF8896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3E89CF-62B5-F584-FBEF-74798C6414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u="none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F58B52-0EDB-12CA-F034-F557F7B5C5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0323D7-8D74-402A-B74C-D1093F83EA2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70547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F8F374-8961-4912-7D66-AA5676D315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6DC9A4-0076-93B4-40EF-C6BA92B299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0AB4FD-3865-900C-BA32-BF756228E7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u="sng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F15570-DCE8-8EC2-74A9-6C6EA6A58A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0323D7-8D74-402A-B74C-D1093F83EA2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98552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FE5BAF-5953-6917-B8CE-9C84075DB1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43432C-99A7-11AB-2F26-D25398F567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BBE0E2-B2DA-DAF3-C994-C6FBA90078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sz="1200" u="none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DB9402-64C9-6D1D-11FF-30ABEE1259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0323D7-8D74-402A-B74C-D1093F83EA2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9844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270C2-2C05-410E-A9EA-8D30573CB5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0CA6A7-63C3-40F8-9501-9073C72252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8EC6D-2264-4771-AA6C-EFF8D329D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0EB33-AA35-4C36-8DC3-F5C8AB74A962}" type="datetimeFigureOut">
              <a:rPr lang="en-GB" smtClean="0"/>
              <a:t>22/05/2025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DF61F5-D6AC-4F31-8B27-9E9BDCB47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404E15-9584-42C3-ABA7-D2662E112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0364A-3C48-4A41-A94D-36A47A1D2B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770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7FACB-3334-4598-A67D-430B083DF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0FB181-911C-44BA-98E9-67FD5CC11B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E4D11D-C9AA-4D00-B6C7-917B395CC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0EB33-AA35-4C36-8DC3-F5C8AB74A962}" type="datetimeFigureOut">
              <a:rPr lang="en-GB" smtClean="0"/>
              <a:t>22/05/2025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F5F79F-E56A-47B2-9DF7-CB7C12897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B8D220-4A72-4B2C-B0DC-B27014C87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0364A-3C48-4A41-A94D-36A47A1D2B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359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DCE5DE-41A7-4588-BAF6-7425B176EF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7E5D7A-1AF9-45E3-A2CF-64A0687D96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55F6A7-D4B9-43A3-91D7-31B93B311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0EB33-AA35-4C36-8DC3-F5C8AB74A962}" type="datetimeFigureOut">
              <a:rPr lang="en-GB" smtClean="0"/>
              <a:t>22/05/2025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E27501-BD98-4B8C-A8B3-F4A281E67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A2E7DA-58DB-415D-97FD-FA32A07B4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0364A-3C48-4A41-A94D-36A47A1D2B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8576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6D1C9-D6D6-4173-BB8E-2326F9E5A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BEBEB-A986-4638-B568-891FBAC114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E4AEE6-3436-449E-8E72-A31E7236B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0EB33-AA35-4C36-8DC3-F5C8AB74A962}" type="datetimeFigureOut">
              <a:rPr lang="en-GB" smtClean="0"/>
              <a:t>22/05/2025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F79453-413E-4B6B-ADD8-2D5F31DDE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E1E168-32FD-45C0-9774-7531913E2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0364A-3C48-4A41-A94D-36A47A1D2B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3658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43163-AD69-4362-84FF-AFF5087B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E1AD6E-3F19-4CA8-B1AC-5EDADEBE3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0308F0-7337-4C76-BE0F-F77D80E5A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0EB33-AA35-4C36-8DC3-F5C8AB74A962}" type="datetimeFigureOut">
              <a:rPr lang="en-GB" smtClean="0"/>
              <a:t>22/05/2025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533FEC-4396-4E01-8BCE-3072FE3F3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9E2C79-5A36-47F7-B596-1AC28BAB5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0364A-3C48-4A41-A94D-36A47A1D2B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7029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FCFB4-B573-44F6-90EF-656A4F900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94F360-B7BE-4D48-858B-EFF744BF87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AE351F-4375-44F3-B0F6-CCD77B224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F1D1C4-1374-4789-9F9A-02ECB1D72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0EB33-AA35-4C36-8DC3-F5C8AB74A962}" type="datetimeFigureOut">
              <a:rPr lang="en-GB" smtClean="0"/>
              <a:t>22/05/2025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926F6B-3CF4-427A-96C9-DB34CC724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85F13C-7EFB-411D-85A3-E4AE514B4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0364A-3C48-4A41-A94D-36A47A1D2B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4702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479D3-74B4-4015-BC54-7987F9B60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F7ED6B-E70B-476C-9DE4-65A7A2D25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999A99-BEBA-4EF6-A7AE-5882A1D99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6319A3-BFBA-423D-B526-A590FBB998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E34978-4836-4C9A-B1CB-FA2EDD2348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BAC71B-F4C0-420C-8591-4714C9128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0EB33-AA35-4C36-8DC3-F5C8AB74A962}" type="datetimeFigureOut">
              <a:rPr lang="en-GB" smtClean="0"/>
              <a:t>22/05/2025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A44BDF-CF5B-4C88-BACE-086566332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B00095-F709-4E48-8889-CB078216A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0364A-3C48-4A41-A94D-36A47A1D2B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4792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05039-E0B2-4A74-A581-AEC80863D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40E9F5-FD06-498D-8B9B-CEFECB575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0EB33-AA35-4C36-8DC3-F5C8AB74A962}" type="datetimeFigureOut">
              <a:rPr lang="en-GB" smtClean="0"/>
              <a:t>22/05/2025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4C8E0F-4EDB-4A70-B7CE-BA4064D56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DA5D53-994B-4FE2-AC73-098D9647F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0364A-3C48-4A41-A94D-36A47A1D2B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395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ACA2AE-7729-4431-9A7D-B685CB4C4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0EB33-AA35-4C36-8DC3-F5C8AB74A962}" type="datetimeFigureOut">
              <a:rPr lang="en-GB" smtClean="0"/>
              <a:t>22/05/2025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1A2230-E3D7-4D19-9FEE-67DCDA382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23F636-FB08-4037-A24E-4762B31B0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0364A-3C48-4A41-A94D-36A47A1D2B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8010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9472A-8A62-4C1F-92A6-FC083F9B5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DC84A-BFCF-43B6-A75C-3C50E3FD6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BDD850-D56B-4A8E-A8B2-35193F7DCE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0CAA0B-676B-4EBE-AE4A-4F8ECB8D2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0EB33-AA35-4C36-8DC3-F5C8AB74A962}" type="datetimeFigureOut">
              <a:rPr lang="en-GB" smtClean="0"/>
              <a:t>22/05/2025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E95557-6124-4624-9332-718C8A82E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FCA51A-AA9A-492D-AB02-C727B91CB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0364A-3C48-4A41-A94D-36A47A1D2B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992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CA775-A5E3-4AF8-8234-2BFEE329B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2B0004-BDC7-4B30-ABB2-B66C9A35E2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F5B9AA-A31E-4235-8F2C-A7CBB25BE6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1709CE-7C78-4C85-BF34-8292542C0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0EB33-AA35-4C36-8DC3-F5C8AB74A962}" type="datetimeFigureOut">
              <a:rPr lang="en-GB" smtClean="0"/>
              <a:t>22/05/2025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F178F7-606B-4959-98A3-9A06FC658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F464B7-9D84-4F72-9C56-D61E3696B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0364A-3C48-4A41-A94D-36A47A1D2B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0957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4A4300-6828-4766-85CE-D98D74A39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62D9BF-E483-45FC-8165-1C3EC3A203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0496DF-8A1C-4BE3-AAF1-854512216F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0EB33-AA35-4C36-8DC3-F5C8AB74A962}" type="datetimeFigureOut">
              <a:rPr lang="en-GB" smtClean="0"/>
              <a:t>22/05/2025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5044EC-B000-44F4-8CB6-D2FECF8458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A4D02D-6347-4F1D-9E87-D6C48C7400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0364A-3C48-4A41-A94D-36A47A1D2B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423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frog.org/teacher/resources/direct/know-how-student-launch-video-11-1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deba206.203@lgflmail.net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17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7F9A0F-F7F0-44E6-9B09-580BE4020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346" y="1817230"/>
            <a:ext cx="11522439" cy="322353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122709A-23E9-4C19-9E8C-7C16BAA44D77}"/>
              </a:ext>
            </a:extLst>
          </p:cNvPr>
          <p:cNvSpPr/>
          <p:nvPr/>
        </p:nvSpPr>
        <p:spPr>
          <a:xfrm>
            <a:off x="84870" y="0"/>
            <a:ext cx="118142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Student Support for logging on to emails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173E02-953D-4646-AE9C-82E9FC986472}"/>
              </a:ext>
            </a:extLst>
          </p:cNvPr>
          <p:cNvSpPr/>
          <p:nvPr/>
        </p:nvSpPr>
        <p:spPr>
          <a:xfrm>
            <a:off x="461215" y="3672033"/>
            <a:ext cx="7635035" cy="108094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C7222E-786E-42C3-BED3-E1AC739A568C}"/>
              </a:ext>
            </a:extLst>
          </p:cNvPr>
          <p:cNvSpPr txBox="1"/>
          <p:nvPr/>
        </p:nvSpPr>
        <p:spPr>
          <a:xfrm>
            <a:off x="249204" y="979389"/>
            <a:ext cx="11485595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As a student you will need to type </a:t>
            </a:r>
            <a:r>
              <a:rPr lang="en-GB" dirty="0" err="1"/>
              <a:t>lgfl</a:t>
            </a:r>
            <a:r>
              <a:rPr lang="en-GB" dirty="0"/>
              <a:t> mail student login in Google. It is the first link to show up.</a:t>
            </a:r>
          </a:p>
        </p:txBody>
      </p:sp>
    </p:spTree>
    <p:extLst>
      <p:ext uri="{BB962C8B-B14F-4D97-AF65-F5344CB8AC3E}">
        <p14:creationId xmlns:p14="http://schemas.microsoft.com/office/powerpoint/2010/main" val="416618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17C3F0-78FD-46A9-99AA-9AB649179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773" y="1821040"/>
            <a:ext cx="11202371" cy="321591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122709A-23E9-4C19-9E8C-7C16BAA44D77}"/>
              </a:ext>
            </a:extLst>
          </p:cNvPr>
          <p:cNvSpPr/>
          <p:nvPr/>
        </p:nvSpPr>
        <p:spPr>
          <a:xfrm>
            <a:off x="0" y="0"/>
            <a:ext cx="110076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Pastoral Support for email credentials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173E02-953D-4646-AE9C-82E9FC986472}"/>
              </a:ext>
            </a:extLst>
          </p:cNvPr>
          <p:cNvSpPr/>
          <p:nvPr/>
        </p:nvSpPr>
        <p:spPr>
          <a:xfrm>
            <a:off x="382773" y="3916009"/>
            <a:ext cx="4359555" cy="61116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C7222E-786E-42C3-BED3-E1AC739A568C}"/>
              </a:ext>
            </a:extLst>
          </p:cNvPr>
          <p:cNvSpPr txBox="1"/>
          <p:nvPr/>
        </p:nvSpPr>
        <p:spPr>
          <a:xfrm>
            <a:off x="209767" y="821352"/>
            <a:ext cx="10332727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When you have reset the password, press the button to log in with your username and password.</a:t>
            </a:r>
          </a:p>
        </p:txBody>
      </p:sp>
    </p:spTree>
    <p:extLst>
      <p:ext uri="{BB962C8B-B14F-4D97-AF65-F5344CB8AC3E}">
        <p14:creationId xmlns:p14="http://schemas.microsoft.com/office/powerpoint/2010/main" val="1460013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3413AA3-618C-4E33-8970-89EE42658359}"/>
              </a:ext>
            </a:extLst>
          </p:cNvPr>
          <p:cNvSpPr txBox="1"/>
          <p:nvPr/>
        </p:nvSpPr>
        <p:spPr>
          <a:xfrm>
            <a:off x="1631577" y="3155576"/>
            <a:ext cx="90134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6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pen Sans" panose="020B0606030504020204"/>
                <a:ea typeface="+mn-ea"/>
                <a:cs typeface="+mn-cs"/>
              </a:rPr>
              <a:t>Launching Unifrog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6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pen Sans" panose="020B0606030504020204"/>
                <a:ea typeface="+mn-ea"/>
                <a:cs typeface="+mn-cs"/>
              </a:rPr>
              <a:t>11-14</a:t>
            </a:r>
            <a:endParaRPr kumimoji="0" lang="en-GB" sz="5600" b="1" i="1" u="sng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Open Sans" panose="020B06060305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0731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B8E7B2B-E64E-404A-8345-4F0D5D231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762" y="337314"/>
            <a:ext cx="11595774" cy="669188"/>
          </a:xfrm>
        </p:spPr>
        <p:txBody>
          <a:bodyPr>
            <a:normAutofit/>
          </a:bodyPr>
          <a:lstStyle/>
          <a:p>
            <a:r>
              <a:rPr lang="en-GB" sz="3200" b="1" dirty="0">
                <a:latin typeface="Open Sans" panose="020B0606030504020204"/>
              </a:rPr>
              <a:t>Welcome to Unifrog!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C97250-E0B2-7C94-6A19-CF0360CCB817}"/>
              </a:ext>
            </a:extLst>
          </p:cNvPr>
          <p:cNvSpPr txBox="1"/>
          <p:nvPr/>
        </p:nvSpPr>
        <p:spPr>
          <a:xfrm>
            <a:off x="261963" y="1307314"/>
            <a:ext cx="5156200" cy="553059"/>
          </a:xfrm>
          <a:prstGeom prst="roundRect">
            <a:avLst/>
          </a:prstGeom>
          <a:solidFill>
            <a:srgbClr val="C9F0EF"/>
          </a:solidFill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tIns="0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2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During today’s session, we will…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D262BB-1A4D-58E6-E3A7-F0BC19AFABD3}"/>
              </a:ext>
            </a:extLst>
          </p:cNvPr>
          <p:cNvSpPr txBox="1"/>
          <p:nvPr/>
        </p:nvSpPr>
        <p:spPr>
          <a:xfrm>
            <a:off x="261962" y="2112673"/>
            <a:ext cx="5156200" cy="336233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4BC7C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tIns="0" rtlCol="0">
            <a:sp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2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Watch a video to find out about Unifrog</a:t>
            </a: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2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Sign in to Unifrog</a:t>
            </a: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2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Complete the ‘</a:t>
            </a:r>
            <a:r>
              <a:rPr lang="en-GB" sz="22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Unifrog 101</a:t>
            </a:r>
            <a:r>
              <a:rPr lang="en-GB" sz="22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’ course to learn how to use the platform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C48598-9EC2-6D55-55DA-2344CA0A07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1486" y="1545743"/>
            <a:ext cx="6294751" cy="354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849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id="{858FFE9F-3DA6-25E0-DC25-BD71AB9C16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1268" y="741600"/>
            <a:ext cx="9469464" cy="53265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E1D11E-3F15-4B3C-3EF9-ECD05779919B}"/>
              </a:ext>
            </a:extLst>
          </p:cNvPr>
          <p:cNvSpPr txBox="1"/>
          <p:nvPr/>
        </p:nvSpPr>
        <p:spPr>
          <a:xfrm>
            <a:off x="232475" y="6261316"/>
            <a:ext cx="82450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Click the image above to open the Unifrog launch video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47079D-82F8-4B38-B6AD-83B14E761B28}"/>
              </a:ext>
            </a:extLst>
          </p:cNvPr>
          <p:cNvSpPr/>
          <p:nvPr/>
        </p:nvSpPr>
        <p:spPr>
          <a:xfrm>
            <a:off x="62753" y="-89397"/>
            <a:ext cx="1141524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Staff please log in to Unifrog to access video</a:t>
            </a:r>
          </a:p>
        </p:txBody>
      </p:sp>
    </p:spTree>
    <p:extLst>
      <p:ext uri="{BB962C8B-B14F-4D97-AF65-F5344CB8AC3E}">
        <p14:creationId xmlns:p14="http://schemas.microsoft.com/office/powerpoint/2010/main" val="3379617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3ABF53-9F60-4B05-B3F5-9686993B06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767" y="1404109"/>
            <a:ext cx="10104996" cy="489246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122709A-23E9-4C19-9E8C-7C16BAA44D77}"/>
              </a:ext>
            </a:extLst>
          </p:cNvPr>
          <p:cNvSpPr/>
          <p:nvPr/>
        </p:nvSpPr>
        <p:spPr>
          <a:xfrm>
            <a:off x="0" y="0"/>
            <a:ext cx="110076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Pastoral Support for email credentials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173E02-953D-4646-AE9C-82E9FC986472}"/>
              </a:ext>
            </a:extLst>
          </p:cNvPr>
          <p:cNvSpPr/>
          <p:nvPr/>
        </p:nvSpPr>
        <p:spPr>
          <a:xfrm>
            <a:off x="3125973" y="5565515"/>
            <a:ext cx="1311555" cy="61116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C7222E-786E-42C3-BED3-E1AC739A568C}"/>
              </a:ext>
            </a:extLst>
          </p:cNvPr>
          <p:cNvSpPr txBox="1"/>
          <p:nvPr/>
        </p:nvSpPr>
        <p:spPr>
          <a:xfrm>
            <a:off x="209767" y="821352"/>
            <a:ext cx="10332727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Accept the term and conditions.</a:t>
            </a:r>
          </a:p>
        </p:txBody>
      </p:sp>
    </p:spTree>
    <p:extLst>
      <p:ext uri="{BB962C8B-B14F-4D97-AF65-F5344CB8AC3E}">
        <p14:creationId xmlns:p14="http://schemas.microsoft.com/office/powerpoint/2010/main" val="16062799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10FD614-BCF0-4954-8B87-658E63FFB0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813" y="1401514"/>
            <a:ext cx="10332727" cy="533076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122709A-23E9-4C19-9E8C-7C16BAA44D77}"/>
              </a:ext>
            </a:extLst>
          </p:cNvPr>
          <p:cNvSpPr/>
          <p:nvPr/>
        </p:nvSpPr>
        <p:spPr>
          <a:xfrm>
            <a:off x="0" y="0"/>
            <a:ext cx="110076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Pastoral Support for email credentials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173E02-953D-4646-AE9C-82E9FC986472}"/>
              </a:ext>
            </a:extLst>
          </p:cNvPr>
          <p:cNvSpPr/>
          <p:nvPr/>
        </p:nvSpPr>
        <p:spPr>
          <a:xfrm>
            <a:off x="3125973" y="5565516"/>
            <a:ext cx="1311555" cy="38705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C7222E-786E-42C3-BED3-E1AC739A568C}"/>
              </a:ext>
            </a:extLst>
          </p:cNvPr>
          <p:cNvSpPr txBox="1"/>
          <p:nvPr/>
        </p:nvSpPr>
        <p:spPr>
          <a:xfrm>
            <a:off x="209767" y="821352"/>
            <a:ext cx="10332727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Record your home postcode and then press next.</a:t>
            </a:r>
          </a:p>
        </p:txBody>
      </p:sp>
    </p:spTree>
    <p:extLst>
      <p:ext uri="{BB962C8B-B14F-4D97-AF65-F5344CB8AC3E}">
        <p14:creationId xmlns:p14="http://schemas.microsoft.com/office/powerpoint/2010/main" val="12216136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4F9B921-89E4-48F2-8C10-59D103091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325" y="1577788"/>
            <a:ext cx="11293819" cy="523694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9D92601-ED97-4148-AD59-6A25C6E44760}"/>
              </a:ext>
            </a:extLst>
          </p:cNvPr>
          <p:cNvSpPr/>
          <p:nvPr/>
        </p:nvSpPr>
        <p:spPr>
          <a:xfrm>
            <a:off x="0" y="0"/>
            <a:ext cx="110076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Pastoral Support for email credentials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325699-4952-4822-AD7D-BD842D58B5B4}"/>
              </a:ext>
            </a:extLst>
          </p:cNvPr>
          <p:cNvSpPr txBox="1"/>
          <p:nvPr/>
        </p:nvSpPr>
        <p:spPr>
          <a:xfrm>
            <a:off x="209767" y="821352"/>
            <a:ext cx="10332727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For the first task complete the Interest Quiz. You will also need to complete the 101 quiz. If both are recorded you will receive a Silver award on </a:t>
            </a:r>
            <a:r>
              <a:rPr lang="en-GB" dirty="0" err="1"/>
              <a:t>Edulink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18581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C3C947-ED32-FF00-9645-82AF3F05E8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D44AC03-2C2E-B827-73AE-E96748E9E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762" y="337314"/>
            <a:ext cx="11595774" cy="669188"/>
          </a:xfrm>
        </p:spPr>
        <p:txBody>
          <a:bodyPr>
            <a:normAutofit/>
          </a:bodyPr>
          <a:lstStyle/>
          <a:p>
            <a:r>
              <a:rPr lang="en-GB" sz="3200" b="1" dirty="0">
                <a:latin typeface="Open Sans" panose="020B0606030504020204"/>
              </a:rPr>
              <a:t>Learning how to use Unifrog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2F42E5-8618-E155-1E06-F19D2DAC407A}"/>
              </a:ext>
            </a:extLst>
          </p:cNvPr>
          <p:cNvSpPr txBox="1"/>
          <p:nvPr/>
        </p:nvSpPr>
        <p:spPr>
          <a:xfrm>
            <a:off x="4432470" y="1434924"/>
            <a:ext cx="7349066" cy="223862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4BC7C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tIns="0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From your Unifrog homepage, scroll down to ‘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Exploring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.’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you don’t see the 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Courses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tool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straight away, click ‘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 tools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’.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1A783C2-EF41-3B79-E6F7-E0E2E202ECEE}"/>
              </a:ext>
            </a:extLst>
          </p:cNvPr>
          <p:cNvGrpSpPr/>
          <p:nvPr/>
        </p:nvGrpSpPr>
        <p:grpSpPr>
          <a:xfrm>
            <a:off x="410464" y="1434924"/>
            <a:ext cx="3554640" cy="4014561"/>
            <a:chOff x="372865" y="1434997"/>
            <a:chExt cx="3554640" cy="401456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51A7357-5189-AD6C-A205-A7AA8BF20A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2865" y="1434997"/>
              <a:ext cx="3473629" cy="398800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7" name="Graphic 16" descr="Cursor with solid fill">
              <a:extLst>
                <a:ext uri="{FF2B5EF4-FFF2-40B4-BE49-F238E27FC236}">
                  <a16:creationId xmlns:a16="http://schemas.microsoft.com/office/drawing/2014/main" id="{5941E0EC-5450-0FCB-D2C5-8320F7803C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173288">
              <a:off x="3376713" y="4898766"/>
              <a:ext cx="550792" cy="550792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0B32168-C02A-FB5D-9813-6794083E8795}"/>
                </a:ext>
              </a:extLst>
            </p:cNvPr>
            <p:cNvSpPr/>
            <p:nvPr/>
          </p:nvSpPr>
          <p:spPr>
            <a:xfrm>
              <a:off x="382896" y="4577495"/>
              <a:ext cx="3463598" cy="837887"/>
            </a:xfrm>
            <a:prstGeom prst="rect">
              <a:avLst/>
            </a:prstGeom>
            <a:noFill/>
            <a:ln w="57150">
              <a:solidFill>
                <a:srgbClr val="4BC7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ABEB8D2-3E1F-55E8-64B3-4FA96A3626E3}"/>
              </a:ext>
            </a:extLst>
          </p:cNvPr>
          <p:cNvGrpSpPr/>
          <p:nvPr/>
        </p:nvGrpSpPr>
        <p:grpSpPr>
          <a:xfrm>
            <a:off x="6131290" y="4281678"/>
            <a:ext cx="3951426" cy="1081443"/>
            <a:chOff x="7124199" y="3683217"/>
            <a:chExt cx="3951426" cy="1081443"/>
          </a:xfrm>
        </p:grpSpPr>
        <p:pic>
          <p:nvPicPr>
            <p:cNvPr id="14" name="Picture 13" descr="A green and white square with white text&#10;&#10;Description automatically generated">
              <a:extLst>
                <a:ext uri="{FF2B5EF4-FFF2-40B4-BE49-F238E27FC236}">
                  <a16:creationId xmlns:a16="http://schemas.microsoft.com/office/drawing/2014/main" id="{EF090B7C-CFA8-59C2-BE19-79778FCE63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4199" y="3719287"/>
              <a:ext cx="3771900" cy="77324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D43D5CF-464B-1CD1-BE99-87A688970443}"/>
                </a:ext>
              </a:extLst>
            </p:cNvPr>
            <p:cNvSpPr/>
            <p:nvPr/>
          </p:nvSpPr>
          <p:spPr>
            <a:xfrm>
              <a:off x="9159537" y="3683217"/>
              <a:ext cx="1759287" cy="837887"/>
            </a:xfrm>
            <a:prstGeom prst="rect">
              <a:avLst/>
            </a:prstGeom>
            <a:noFill/>
            <a:ln w="57150">
              <a:solidFill>
                <a:srgbClr val="4BC7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Graphic 4" descr="Cursor with solid fill">
              <a:extLst>
                <a:ext uri="{FF2B5EF4-FFF2-40B4-BE49-F238E27FC236}">
                  <a16:creationId xmlns:a16="http://schemas.microsoft.com/office/drawing/2014/main" id="{24AE11CE-5A26-0792-E47C-1FB8F75333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173288">
              <a:off x="10459370" y="4148405"/>
              <a:ext cx="616255" cy="6162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65076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D44990-0ED3-380F-83B1-83FF3A7679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063C6E1-F0AC-BBCA-4951-06582E666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762" y="337314"/>
            <a:ext cx="11595774" cy="669188"/>
          </a:xfrm>
        </p:spPr>
        <p:txBody>
          <a:bodyPr>
            <a:normAutofit/>
          </a:bodyPr>
          <a:lstStyle/>
          <a:p>
            <a:r>
              <a:rPr lang="en-GB" sz="3200" b="1" dirty="0">
                <a:latin typeface="Open Sans" panose="020B0606030504020204"/>
              </a:rPr>
              <a:t>Learning how to use Unifrog</a:t>
            </a:r>
            <a:endParaRPr lang="en-GB" sz="3200" b="1" dirty="0">
              <a:solidFill>
                <a:srgbClr val="D93EAD"/>
              </a:solidFill>
              <a:latin typeface="Open Sans" panose="020B0606030504020204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945AC7A-8AE2-B6A3-8CA2-F88C9DF1C9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294" y="1281480"/>
            <a:ext cx="5769706" cy="1628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0EDA8E1-3E94-2044-F22F-9234DE9E4F18}"/>
              </a:ext>
            </a:extLst>
          </p:cNvPr>
          <p:cNvSpPr txBox="1"/>
          <p:nvPr/>
        </p:nvSpPr>
        <p:spPr>
          <a:xfrm>
            <a:off x="537798" y="2239974"/>
            <a:ext cx="409575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31A818-C268-8BBA-AAE3-C63A35F04159}"/>
              </a:ext>
            </a:extLst>
          </p:cNvPr>
          <p:cNvSpPr txBox="1"/>
          <p:nvPr/>
        </p:nvSpPr>
        <p:spPr>
          <a:xfrm>
            <a:off x="6400800" y="1143362"/>
            <a:ext cx="5493085" cy="190504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4BC7C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t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When you’re on the Courses tool, scroll down to the keyword search bar.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2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Type in ‘</a:t>
            </a:r>
            <a:r>
              <a:rPr lang="en-GB" sz="22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101</a:t>
            </a:r>
            <a:r>
              <a:rPr lang="en-GB" sz="22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’ and click ‘</a:t>
            </a:r>
            <a:r>
              <a:rPr lang="en-GB" sz="22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</a:t>
            </a:r>
            <a:r>
              <a:rPr lang="en-GB" sz="22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’. 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A0FC03C-BC0D-7E55-A234-36884871865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3610" b="1"/>
          <a:stretch/>
        </p:blipFill>
        <p:spPr>
          <a:xfrm>
            <a:off x="1837132" y="3130453"/>
            <a:ext cx="2748029" cy="26908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1CE4239-97E9-C373-DB9C-7F5A9BFA5A4D}"/>
              </a:ext>
            </a:extLst>
          </p:cNvPr>
          <p:cNvSpPr txBox="1"/>
          <p:nvPr/>
        </p:nvSpPr>
        <p:spPr>
          <a:xfrm>
            <a:off x="6400800" y="3523344"/>
            <a:ext cx="5493085" cy="190504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4BC7C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t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2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You’ll then see the Unifrog 101 course! Click ‘</a:t>
            </a:r>
            <a:r>
              <a:rPr lang="en-GB" sz="22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Course page</a:t>
            </a:r>
            <a:r>
              <a:rPr lang="en-GB" sz="22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’. 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909C908-365E-012F-92FB-24B0D1D35C3A}"/>
              </a:ext>
            </a:extLst>
          </p:cNvPr>
          <p:cNvSpPr/>
          <p:nvPr/>
        </p:nvSpPr>
        <p:spPr>
          <a:xfrm>
            <a:off x="5211706" y="2095884"/>
            <a:ext cx="792000" cy="703378"/>
          </a:xfrm>
          <a:prstGeom prst="rect">
            <a:avLst/>
          </a:prstGeom>
          <a:noFill/>
          <a:ln w="57150">
            <a:solidFill>
              <a:srgbClr val="4BC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Graphic 16" descr="Cursor with solid fill">
            <a:extLst>
              <a:ext uri="{FF2B5EF4-FFF2-40B4-BE49-F238E27FC236}">
                <a16:creationId xmlns:a16="http://schemas.microsoft.com/office/drawing/2014/main" id="{340093FF-EEF7-93AF-C759-3C145FA2C7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173288">
            <a:off x="5468914" y="2558180"/>
            <a:ext cx="550792" cy="550792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CDB5BCD-111B-9069-F346-54E287C264B5}"/>
              </a:ext>
            </a:extLst>
          </p:cNvPr>
          <p:cNvSpPr/>
          <p:nvPr/>
        </p:nvSpPr>
        <p:spPr>
          <a:xfrm>
            <a:off x="1957387" y="5507076"/>
            <a:ext cx="647701" cy="212687"/>
          </a:xfrm>
          <a:prstGeom prst="rect">
            <a:avLst/>
          </a:prstGeom>
          <a:noFill/>
          <a:ln w="57150">
            <a:solidFill>
              <a:srgbClr val="4BC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Graphic 18" descr="Cursor with solid fill">
            <a:extLst>
              <a:ext uri="{FF2B5EF4-FFF2-40B4-BE49-F238E27FC236}">
                <a16:creationId xmlns:a16="http://schemas.microsoft.com/office/drawing/2014/main" id="{28C90D6F-3012-F159-5AFB-E1FB4D6F67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173288">
            <a:off x="2310276" y="5545883"/>
            <a:ext cx="550792" cy="55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366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Abs val="7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F957A2-2D91-4E8E-20B2-BC9DAB27BF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C18E55A-5A59-90A2-628B-EEFB1D9FA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762" y="337314"/>
            <a:ext cx="11595774" cy="669188"/>
          </a:xfrm>
        </p:spPr>
        <p:txBody>
          <a:bodyPr>
            <a:normAutofit/>
          </a:bodyPr>
          <a:lstStyle/>
          <a:p>
            <a:r>
              <a:rPr lang="en-GB" sz="3200" b="1" dirty="0">
                <a:latin typeface="Open Sans" panose="020B0606030504020204"/>
              </a:rPr>
              <a:t>Learning how to use Unifrog</a:t>
            </a:r>
            <a:endParaRPr lang="en-GB" sz="3200" b="1" dirty="0">
              <a:solidFill>
                <a:srgbClr val="D93EAD"/>
              </a:solidFill>
              <a:latin typeface="Open Sans" panose="020B060603050402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30B5E8-CCE5-1950-D8B7-DB195FD39B59}"/>
              </a:ext>
            </a:extLst>
          </p:cNvPr>
          <p:cNvSpPr txBox="1"/>
          <p:nvPr/>
        </p:nvSpPr>
        <p:spPr>
          <a:xfrm>
            <a:off x="410464" y="1114865"/>
            <a:ext cx="11371072" cy="80772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4BC7C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t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 the course page, you can watch a short 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intro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video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about the 101 course.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FAA7A6-2A59-A255-0761-8127F99BBA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9805" y="2196133"/>
            <a:ext cx="6172389" cy="3547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4079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3B23CD-0C6C-479A-B5C3-D25BE5E4F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04" y="1519519"/>
            <a:ext cx="10001250" cy="38189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122709A-23E9-4C19-9E8C-7C16BAA44D77}"/>
              </a:ext>
            </a:extLst>
          </p:cNvPr>
          <p:cNvSpPr/>
          <p:nvPr/>
        </p:nvSpPr>
        <p:spPr>
          <a:xfrm>
            <a:off x="0" y="0"/>
            <a:ext cx="110076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Pastoral Support for email credentials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173E02-953D-4646-AE9C-82E9FC986472}"/>
              </a:ext>
            </a:extLst>
          </p:cNvPr>
          <p:cNvSpPr/>
          <p:nvPr/>
        </p:nvSpPr>
        <p:spPr>
          <a:xfrm>
            <a:off x="6953250" y="3429000"/>
            <a:ext cx="2933700" cy="17145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C7222E-786E-42C3-BED3-E1AC739A568C}"/>
              </a:ext>
            </a:extLst>
          </p:cNvPr>
          <p:cNvSpPr txBox="1"/>
          <p:nvPr/>
        </p:nvSpPr>
        <p:spPr>
          <a:xfrm>
            <a:off x="249204" y="979389"/>
            <a:ext cx="11485595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Students will use their login credentials to sign in. For this example we will use Adetokunbo.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FBE61B-4666-48FF-810F-C835037A7DD8}"/>
              </a:ext>
            </a:extLst>
          </p:cNvPr>
          <p:cNvSpPr txBox="1"/>
          <p:nvPr/>
        </p:nvSpPr>
        <p:spPr>
          <a:xfrm>
            <a:off x="7060356" y="3894177"/>
            <a:ext cx="33718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adeba206.203@lgflmail.net</a:t>
            </a:r>
            <a:endParaRPr lang="en-GB" dirty="0"/>
          </a:p>
          <a:p>
            <a:r>
              <a:rPr lang="en-GB" dirty="0"/>
              <a:t>password</a:t>
            </a:r>
          </a:p>
        </p:txBody>
      </p:sp>
    </p:spTree>
    <p:extLst>
      <p:ext uri="{BB962C8B-B14F-4D97-AF65-F5344CB8AC3E}">
        <p14:creationId xmlns:p14="http://schemas.microsoft.com/office/powerpoint/2010/main" val="36902073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B4593B-AF78-867F-B5AF-F6989083B5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EA909397-5DB1-C994-967C-B327858F4D9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40" t="2097" r="840" b="1456"/>
          <a:stretch/>
        </p:blipFill>
        <p:spPr>
          <a:xfrm>
            <a:off x="6151033" y="2524761"/>
            <a:ext cx="5190067" cy="2905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72359C9-AA4A-CB40-79E7-E2AF1373E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762" y="337314"/>
            <a:ext cx="11595774" cy="669188"/>
          </a:xfrm>
        </p:spPr>
        <p:txBody>
          <a:bodyPr>
            <a:normAutofit/>
          </a:bodyPr>
          <a:lstStyle/>
          <a:p>
            <a:r>
              <a:rPr lang="en-GB" sz="3200" b="1" dirty="0">
                <a:latin typeface="Open Sans" panose="020B0606030504020204"/>
              </a:rPr>
              <a:t>Learning how to use Unifrog</a:t>
            </a:r>
            <a:endParaRPr lang="en-GB" sz="3200" b="1" dirty="0">
              <a:solidFill>
                <a:srgbClr val="D93EAD"/>
              </a:solidFill>
              <a:latin typeface="Open Sans" panose="020B060603050402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0B64AC-0F6F-10CE-ED65-BE512F36C4CA}"/>
              </a:ext>
            </a:extLst>
          </p:cNvPr>
          <p:cNvSpPr txBox="1"/>
          <p:nvPr/>
        </p:nvSpPr>
        <p:spPr>
          <a:xfrm>
            <a:off x="410464" y="1243818"/>
            <a:ext cx="11371072" cy="80772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4BC7C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t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Once the video starts to play,</a:t>
            </a:r>
            <a:r>
              <a:rPr kumimoji="0" lang="en-GB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2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</a:t>
            </a:r>
            <a:r>
              <a:rPr kumimoji="0" lang="en-GB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can turn on the </a:t>
            </a:r>
            <a:r>
              <a:rPr kumimoji="0" lang="en-GB" sz="2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captions</a:t>
            </a:r>
            <a:r>
              <a:rPr kumimoji="0" lang="en-GB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using the three dots.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E899CBF-99C8-03B3-A20F-506106B38D9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095" t="2083" r="664" b="2149"/>
          <a:stretch/>
        </p:blipFill>
        <p:spPr>
          <a:xfrm>
            <a:off x="457200" y="2524761"/>
            <a:ext cx="5120640" cy="2905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Graphic 15" descr="Cursor with solid fill">
            <a:extLst>
              <a:ext uri="{FF2B5EF4-FFF2-40B4-BE49-F238E27FC236}">
                <a16:creationId xmlns:a16="http://schemas.microsoft.com/office/drawing/2014/main" id="{EC62A924-EB0D-CC06-05B1-5114DC15CF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173288">
            <a:off x="5207958" y="5051699"/>
            <a:ext cx="888042" cy="888042"/>
          </a:xfrm>
          <a:prstGeom prst="rect">
            <a:avLst/>
          </a:prstGeom>
        </p:spPr>
      </p:pic>
      <p:pic>
        <p:nvPicPr>
          <p:cNvPr id="20" name="Graphic 19" descr="Cursor with solid fill">
            <a:extLst>
              <a:ext uri="{FF2B5EF4-FFF2-40B4-BE49-F238E27FC236}">
                <a16:creationId xmlns:a16="http://schemas.microsoft.com/office/drawing/2014/main" id="{47F05384-AD80-B188-B5A9-44F1C21E71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173288">
            <a:off x="10682635" y="4324868"/>
            <a:ext cx="888042" cy="88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3760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EB6670-A9A0-C4CC-3C6D-EA89D04886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36898D7-BFA5-57B6-F9BD-FBA482144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762" y="337314"/>
            <a:ext cx="11595774" cy="669188"/>
          </a:xfrm>
        </p:spPr>
        <p:txBody>
          <a:bodyPr>
            <a:normAutofit/>
          </a:bodyPr>
          <a:lstStyle/>
          <a:p>
            <a:r>
              <a:rPr lang="en-GB" sz="3200" b="1" dirty="0">
                <a:latin typeface="Open Sans" panose="020B0606030504020204"/>
              </a:rPr>
              <a:t>Learning how to use Unifrog</a:t>
            </a:r>
            <a:endParaRPr lang="en-GB" sz="3200" b="1" dirty="0">
              <a:solidFill>
                <a:srgbClr val="D93EAD"/>
              </a:solidFill>
              <a:latin typeface="Open Sans" panose="020B060603050402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9143B7-8A6F-8E6D-F4C8-C3EA88E08285}"/>
              </a:ext>
            </a:extLst>
          </p:cNvPr>
          <p:cNvSpPr txBox="1"/>
          <p:nvPr/>
        </p:nvSpPr>
        <p:spPr>
          <a:xfrm>
            <a:off x="410464" y="1114865"/>
            <a:ext cx="11371072" cy="80772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4BC7C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t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When you’re ready to get started, click ‘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Join course</a:t>
            </a:r>
            <a:r>
              <a:rPr kumimoji="0" lang="en-GB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’.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47EFA2-4087-84F7-2E8B-C76B479E47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464" y="2360256"/>
            <a:ext cx="5760503" cy="33103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67CFF18-9988-0613-5F76-89AB03CB62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1129" y="2972217"/>
            <a:ext cx="5010407" cy="1701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B4B7B26-C0B3-37CA-9E69-B357ECACA2E9}"/>
              </a:ext>
            </a:extLst>
          </p:cNvPr>
          <p:cNvSpPr/>
          <p:nvPr/>
        </p:nvSpPr>
        <p:spPr>
          <a:xfrm>
            <a:off x="6931249" y="3120548"/>
            <a:ext cx="4685018" cy="1369391"/>
          </a:xfrm>
          <a:prstGeom prst="rect">
            <a:avLst/>
          </a:prstGeom>
          <a:noFill/>
          <a:ln w="57150">
            <a:solidFill>
              <a:srgbClr val="4BC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Graphic 12" descr="Cursor with solid fill">
            <a:extLst>
              <a:ext uri="{FF2B5EF4-FFF2-40B4-BE49-F238E27FC236}">
                <a16:creationId xmlns:a16="http://schemas.microsoft.com/office/drawing/2014/main" id="{09F8A777-153E-7D02-807C-E5E462D1D5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173288">
            <a:off x="10761772" y="4119808"/>
            <a:ext cx="1108590" cy="110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5786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5930A5-D8F0-1A77-0809-6A28CB6DBB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6023769-2979-999C-D3B0-6B31C3503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762" y="337314"/>
            <a:ext cx="11595774" cy="669188"/>
          </a:xfrm>
        </p:spPr>
        <p:txBody>
          <a:bodyPr>
            <a:normAutofit/>
          </a:bodyPr>
          <a:lstStyle/>
          <a:p>
            <a:r>
              <a:rPr lang="en-GB" sz="3200" b="1" dirty="0">
                <a:latin typeface="Open Sans" panose="020B0606030504020204"/>
              </a:rPr>
              <a:t>Learning how to use Unifrog</a:t>
            </a:r>
            <a:endParaRPr lang="en-GB" sz="3200" b="1" dirty="0">
              <a:solidFill>
                <a:srgbClr val="D93EAD"/>
              </a:solidFill>
              <a:latin typeface="Open Sans" panose="020B060603050402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8CF93A-5FEE-74DC-6962-723CB14D0C4B}"/>
              </a:ext>
            </a:extLst>
          </p:cNvPr>
          <p:cNvSpPr txBox="1"/>
          <p:nvPr/>
        </p:nvSpPr>
        <p:spPr>
          <a:xfrm>
            <a:off x="410464" y="1005681"/>
            <a:ext cx="11371072" cy="80772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4BC7C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t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You’ll then have access to session 1! Click ‘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Session page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’.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9C6B4A-7F7F-458E-39DF-C925437206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464" y="2149594"/>
            <a:ext cx="4940554" cy="11303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ACFC13-4EEA-E3EB-BD37-DFEB1EE13112}"/>
              </a:ext>
            </a:extLst>
          </p:cNvPr>
          <p:cNvSpPr txBox="1"/>
          <p:nvPr/>
        </p:nvSpPr>
        <p:spPr>
          <a:xfrm>
            <a:off x="410464" y="3551788"/>
            <a:ext cx="4940554" cy="223076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4BC7C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t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Each session has some short videos to watch, things to read, and activities to complete to help you explore</a:t>
            </a:r>
            <a:r>
              <a:rPr kumimoji="0" lang="en-GB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Unifrog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CD3BE8E-DC75-9B70-6EE8-4AE543EC6C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9082" y="2149594"/>
            <a:ext cx="4940554" cy="20797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5A256EF-6310-13EE-6986-D68499D814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7714" y="3562885"/>
            <a:ext cx="3943822" cy="2219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ABD3616-0B8E-A709-D64E-B32D992A30CB}"/>
              </a:ext>
            </a:extLst>
          </p:cNvPr>
          <p:cNvSpPr/>
          <p:nvPr/>
        </p:nvSpPr>
        <p:spPr>
          <a:xfrm>
            <a:off x="4081182" y="2341017"/>
            <a:ext cx="1108038" cy="413051"/>
          </a:xfrm>
          <a:prstGeom prst="rect">
            <a:avLst/>
          </a:prstGeom>
          <a:noFill/>
          <a:ln w="57150">
            <a:solidFill>
              <a:srgbClr val="4BC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Graphic 14" descr="Cursor with solid fill">
            <a:extLst>
              <a:ext uri="{FF2B5EF4-FFF2-40B4-BE49-F238E27FC236}">
                <a16:creationId xmlns:a16="http://schemas.microsoft.com/office/drawing/2014/main" id="{0F01F10F-4466-3D8A-014B-B9629349F0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173288">
            <a:off x="4801396" y="2497723"/>
            <a:ext cx="550792" cy="55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984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39BFE5-D044-CECB-F687-BF5D378772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2FFF183-450C-1641-BF72-DCEB56E3A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762" y="337314"/>
            <a:ext cx="11595774" cy="669188"/>
          </a:xfrm>
        </p:spPr>
        <p:txBody>
          <a:bodyPr>
            <a:normAutofit/>
          </a:bodyPr>
          <a:lstStyle/>
          <a:p>
            <a:r>
              <a:rPr lang="en-GB" sz="3200" b="1" dirty="0">
                <a:latin typeface="Open Sans" panose="020B0606030504020204"/>
              </a:rPr>
              <a:t>Learning how to use Unifrog</a:t>
            </a:r>
            <a:endParaRPr lang="en-GB" sz="3200" b="1" dirty="0">
              <a:solidFill>
                <a:srgbClr val="D93EAD"/>
              </a:solidFill>
              <a:latin typeface="Open Sans" panose="020B060603050402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A064E0-4609-C15D-9102-D95FE614C843}"/>
              </a:ext>
            </a:extLst>
          </p:cNvPr>
          <p:cNvSpPr txBox="1"/>
          <p:nvPr/>
        </p:nvSpPr>
        <p:spPr>
          <a:xfrm>
            <a:off x="298113" y="1127052"/>
            <a:ext cx="11595774" cy="69107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4BC7C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t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Once you’ve finished the activities in the session 1, tick the checkbox and click ‘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Save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’.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8A994A-F83F-F3B4-03C0-65A88F0689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5356" y="2143014"/>
            <a:ext cx="9436585" cy="3587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6F85788-13F4-3BEE-8DC6-56A345A7FCB9}"/>
              </a:ext>
            </a:extLst>
          </p:cNvPr>
          <p:cNvSpPr/>
          <p:nvPr/>
        </p:nvSpPr>
        <p:spPr>
          <a:xfrm>
            <a:off x="4902074" y="4592340"/>
            <a:ext cx="2224439" cy="1138607"/>
          </a:xfrm>
          <a:prstGeom prst="rect">
            <a:avLst/>
          </a:prstGeom>
          <a:noFill/>
          <a:ln w="57150">
            <a:solidFill>
              <a:srgbClr val="4BC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Graphic 9" descr="Cursor with solid fill">
            <a:extLst>
              <a:ext uri="{FF2B5EF4-FFF2-40B4-BE49-F238E27FC236}">
                <a16:creationId xmlns:a16="http://schemas.microsoft.com/office/drawing/2014/main" id="{27C9036B-4929-43D2-F37E-EBEF380571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173288">
            <a:off x="1566351" y="2587209"/>
            <a:ext cx="550792" cy="550792"/>
          </a:xfrm>
          <a:prstGeom prst="rect">
            <a:avLst/>
          </a:prstGeom>
        </p:spPr>
      </p:pic>
      <p:pic>
        <p:nvPicPr>
          <p:cNvPr id="11" name="Graphic 10" descr="Cursor with solid fill">
            <a:extLst>
              <a:ext uri="{FF2B5EF4-FFF2-40B4-BE49-F238E27FC236}">
                <a16:creationId xmlns:a16="http://schemas.microsoft.com/office/drawing/2014/main" id="{50F5E6FD-F366-C129-F0DF-7AA3140233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173288">
            <a:off x="6319779" y="5103862"/>
            <a:ext cx="550792" cy="55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1595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B8F998-C7A7-7A8E-E74D-5FCD466EFC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676E2B2-DBD1-C94A-E362-00BDD130B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762" y="337314"/>
            <a:ext cx="11595774" cy="669188"/>
          </a:xfrm>
        </p:spPr>
        <p:txBody>
          <a:bodyPr>
            <a:normAutofit/>
          </a:bodyPr>
          <a:lstStyle/>
          <a:p>
            <a:r>
              <a:rPr lang="en-GB" sz="3200" b="1" dirty="0">
                <a:latin typeface="Open Sans" panose="020B0606030504020204"/>
              </a:rPr>
              <a:t>Learning how to use Unifrog</a:t>
            </a:r>
            <a:endParaRPr lang="en-GB" sz="3200" b="1" dirty="0">
              <a:solidFill>
                <a:srgbClr val="D93EAD"/>
              </a:solidFill>
              <a:latin typeface="Open Sans" panose="020B060603050402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AFA584-089F-A181-BDCF-9C01A2B51AB9}"/>
              </a:ext>
            </a:extLst>
          </p:cNvPr>
          <p:cNvSpPr txBox="1"/>
          <p:nvPr/>
        </p:nvSpPr>
        <p:spPr>
          <a:xfrm>
            <a:off x="6822831" y="1006502"/>
            <a:ext cx="5042730" cy="210074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4BC7C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t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You’ll then be able to access session 2.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9242EB-05B7-5FDB-AC07-2DC5BD39C0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438" y="1006503"/>
            <a:ext cx="6055381" cy="46937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B22CEF-B1B3-D0A2-D414-50AB046CA4F2}"/>
              </a:ext>
            </a:extLst>
          </p:cNvPr>
          <p:cNvSpPr txBox="1"/>
          <p:nvPr/>
        </p:nvSpPr>
        <p:spPr>
          <a:xfrm>
            <a:off x="6822832" y="3599544"/>
            <a:ext cx="5042730" cy="210074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4BC7C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t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2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Keep going until you’ve completed all sessions!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4F75D3-666B-B388-3CC4-0D4080EFA517}"/>
              </a:ext>
            </a:extLst>
          </p:cNvPr>
          <p:cNvSpPr/>
          <p:nvPr/>
        </p:nvSpPr>
        <p:spPr>
          <a:xfrm>
            <a:off x="4820100" y="3004145"/>
            <a:ext cx="1368951" cy="462955"/>
          </a:xfrm>
          <a:prstGeom prst="rect">
            <a:avLst/>
          </a:prstGeom>
          <a:noFill/>
          <a:ln w="57150">
            <a:solidFill>
              <a:srgbClr val="4BC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Graphic 4" descr="Cursor with solid fill">
            <a:extLst>
              <a:ext uri="{FF2B5EF4-FFF2-40B4-BE49-F238E27FC236}">
                <a16:creationId xmlns:a16="http://schemas.microsoft.com/office/drawing/2014/main" id="{E0F6FF6F-8ED8-5693-FAE5-D81034C684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173288">
            <a:off x="5754734" y="3183537"/>
            <a:ext cx="550792" cy="55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5320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F4C0BF-3B9C-11A8-1630-64B419DDDC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6F33EBB-DC47-D5C5-04EC-66D562312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762" y="337314"/>
            <a:ext cx="11595774" cy="669188"/>
          </a:xfrm>
        </p:spPr>
        <p:txBody>
          <a:bodyPr>
            <a:normAutofit/>
          </a:bodyPr>
          <a:lstStyle/>
          <a:p>
            <a:r>
              <a:rPr lang="en-GB" sz="3200" b="1" dirty="0">
                <a:latin typeface="Open Sans" panose="020B0606030504020204"/>
              </a:rPr>
              <a:t>Learning how to use Unifrog</a:t>
            </a:r>
            <a:endParaRPr lang="en-GB" sz="3200" b="1" dirty="0">
              <a:solidFill>
                <a:srgbClr val="D93EAD"/>
              </a:solidFill>
              <a:latin typeface="Open Sans" panose="020B060603050402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FDF2A1-11EA-39BE-9C64-935B61FC2D00}"/>
              </a:ext>
            </a:extLst>
          </p:cNvPr>
          <p:cNvSpPr txBox="1"/>
          <p:nvPr/>
        </p:nvSpPr>
        <p:spPr>
          <a:xfrm>
            <a:off x="272920" y="1211930"/>
            <a:ext cx="5823080" cy="237814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4BC7C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t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Finished the Unifrog 101 course early?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2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Check out the last page of your completion certificate for more ways to explore what Unifrog has to offer!</a:t>
            </a:r>
            <a:endParaRPr kumimoji="0" lang="en-GB" sz="2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1F7532-E71D-517A-0138-101119FF3198}"/>
              </a:ext>
            </a:extLst>
          </p:cNvPr>
          <p:cNvSpPr txBox="1"/>
          <p:nvPr/>
        </p:nvSpPr>
        <p:spPr>
          <a:xfrm>
            <a:off x="6858001" y="1211929"/>
            <a:ext cx="5061080" cy="237814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4BC7C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t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200" b="1" dirty="0">
                <a:solidFill>
                  <a:srgbClr val="F15D5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Didn’t get time to finish today?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Don’t worry – you can pick up where you left off next time you log in to Unifrog.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9EF97DC-9518-4D4D-5DEA-AFBEB4F7CC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678" y="3836893"/>
            <a:ext cx="2565725" cy="19448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A197C0A-9BCF-EF0D-2FB1-AE0AE70516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920" y="3972614"/>
            <a:ext cx="5823080" cy="1673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175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D9950B-04EF-3EFB-C8BB-C73E59AA87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4FDAC06-ADE3-6F12-FB0F-4DAF5BF85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762" y="337314"/>
            <a:ext cx="11595774" cy="669188"/>
          </a:xfrm>
        </p:spPr>
        <p:txBody>
          <a:bodyPr>
            <a:normAutofit/>
          </a:bodyPr>
          <a:lstStyle/>
          <a:p>
            <a:r>
              <a:rPr lang="en-GB" sz="3200" b="1" dirty="0">
                <a:latin typeface="Open Sans" panose="020B0606030504020204"/>
              </a:rPr>
              <a:t>Learning how to use Unifrog</a:t>
            </a:r>
            <a:endParaRPr lang="en-GB" sz="3200" b="1" dirty="0">
              <a:solidFill>
                <a:srgbClr val="D93EAD"/>
              </a:solidFill>
              <a:latin typeface="Open Sans" panose="020B060603050402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D3FAFC-CC89-93F5-A8E2-58039FD8C612}"/>
              </a:ext>
            </a:extLst>
          </p:cNvPr>
          <p:cNvSpPr txBox="1"/>
          <p:nvPr/>
        </p:nvSpPr>
        <p:spPr>
          <a:xfrm>
            <a:off x="298113" y="1050851"/>
            <a:ext cx="11595774" cy="122715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4BC7C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t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Once all sessions are completed, you’ll be asked for some feedback and you can download your course completion certificate.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913C0A-9C2B-2ADD-2F45-9A6917291E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113" y="2449357"/>
            <a:ext cx="7264773" cy="3511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960902-EA5A-422D-5EFA-5743796DC7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6244" y="3429000"/>
            <a:ext cx="4207643" cy="1545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Graphic 6" descr="Cursor with solid fill">
            <a:extLst>
              <a:ext uri="{FF2B5EF4-FFF2-40B4-BE49-F238E27FC236}">
                <a16:creationId xmlns:a16="http://schemas.microsoft.com/office/drawing/2014/main" id="{1D16BA2A-6933-08E6-A89F-F70E6CA3D1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173288">
            <a:off x="5026296" y="3335780"/>
            <a:ext cx="550792" cy="55079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04882FA-ADBE-24EE-FD29-8A4B98AC66EF}"/>
              </a:ext>
            </a:extLst>
          </p:cNvPr>
          <p:cNvSpPr txBox="1"/>
          <p:nvPr/>
        </p:nvSpPr>
        <p:spPr>
          <a:xfrm>
            <a:off x="1630293" y="4747595"/>
            <a:ext cx="43434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think this course was…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1B4B383-6FB2-0A03-9730-4B3463688E47}"/>
              </a:ext>
            </a:extLst>
          </p:cNvPr>
          <p:cNvSpPr/>
          <p:nvPr/>
        </p:nvSpPr>
        <p:spPr>
          <a:xfrm>
            <a:off x="2689773" y="5446993"/>
            <a:ext cx="2534160" cy="505627"/>
          </a:xfrm>
          <a:prstGeom prst="rect">
            <a:avLst/>
          </a:prstGeom>
          <a:noFill/>
          <a:ln w="57150">
            <a:solidFill>
              <a:srgbClr val="4BC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Graphic 8" descr="Cursor with solid fill">
            <a:extLst>
              <a:ext uri="{FF2B5EF4-FFF2-40B4-BE49-F238E27FC236}">
                <a16:creationId xmlns:a16="http://schemas.microsoft.com/office/drawing/2014/main" id="{C83EF978-3E98-E3BC-1F88-F54E7D6DE1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173288">
            <a:off x="4674607" y="5531753"/>
            <a:ext cx="550792" cy="55079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DA0C27-8AEE-DCD5-FCF1-5E36F2BFE0F8}"/>
              </a:ext>
            </a:extLst>
          </p:cNvPr>
          <p:cNvSpPr/>
          <p:nvPr/>
        </p:nvSpPr>
        <p:spPr>
          <a:xfrm>
            <a:off x="8258886" y="4395856"/>
            <a:ext cx="1740247" cy="351739"/>
          </a:xfrm>
          <a:prstGeom prst="rect">
            <a:avLst/>
          </a:prstGeom>
          <a:noFill/>
          <a:ln w="57150">
            <a:solidFill>
              <a:srgbClr val="4BC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 descr="Cursor with solid fill">
            <a:extLst>
              <a:ext uri="{FF2B5EF4-FFF2-40B4-BE49-F238E27FC236}">
                <a16:creationId xmlns:a16="http://schemas.microsoft.com/office/drawing/2014/main" id="{803F3786-CE60-EBED-E46F-729C52D8E8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173288">
            <a:off x="8252097" y="4516880"/>
            <a:ext cx="550792" cy="55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4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11111E-6 L -0.21498 0.003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55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35F706-CFF6-432B-8102-4211BA9BF8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04" y="1660065"/>
            <a:ext cx="11408129" cy="517616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122709A-23E9-4C19-9E8C-7C16BAA44D77}"/>
              </a:ext>
            </a:extLst>
          </p:cNvPr>
          <p:cNvSpPr/>
          <p:nvPr/>
        </p:nvSpPr>
        <p:spPr>
          <a:xfrm>
            <a:off x="0" y="0"/>
            <a:ext cx="110076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Pastoral Support for email credentials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173E02-953D-4646-AE9C-82E9FC986472}"/>
              </a:ext>
            </a:extLst>
          </p:cNvPr>
          <p:cNvSpPr/>
          <p:nvPr/>
        </p:nvSpPr>
        <p:spPr>
          <a:xfrm>
            <a:off x="2632916" y="3167208"/>
            <a:ext cx="3882184" cy="108094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C7222E-786E-42C3-BED3-E1AC739A568C}"/>
              </a:ext>
            </a:extLst>
          </p:cNvPr>
          <p:cNvSpPr txBox="1"/>
          <p:nvPr/>
        </p:nvSpPr>
        <p:spPr>
          <a:xfrm>
            <a:off x="210470" y="893069"/>
            <a:ext cx="11485595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This student will then be able to login and see the welcome email from Unifrog.</a:t>
            </a:r>
          </a:p>
        </p:txBody>
      </p:sp>
    </p:spTree>
    <p:extLst>
      <p:ext uri="{BB962C8B-B14F-4D97-AF65-F5344CB8AC3E}">
        <p14:creationId xmlns:p14="http://schemas.microsoft.com/office/powerpoint/2010/main" val="1448546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F3A97A-1D7B-4D76-A6C0-0B753D1CD8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771738"/>
            <a:ext cx="7384364" cy="477851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122709A-23E9-4C19-9E8C-7C16BAA44D77}"/>
              </a:ext>
            </a:extLst>
          </p:cNvPr>
          <p:cNvSpPr/>
          <p:nvPr/>
        </p:nvSpPr>
        <p:spPr>
          <a:xfrm>
            <a:off x="0" y="0"/>
            <a:ext cx="110076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Pastoral Support for email credentials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173E02-953D-4646-AE9C-82E9FC986472}"/>
              </a:ext>
            </a:extLst>
          </p:cNvPr>
          <p:cNvSpPr/>
          <p:nvPr/>
        </p:nvSpPr>
        <p:spPr>
          <a:xfrm>
            <a:off x="4327246" y="5614573"/>
            <a:ext cx="2539719" cy="84898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C7222E-786E-42C3-BED3-E1AC739A568C}"/>
              </a:ext>
            </a:extLst>
          </p:cNvPr>
          <p:cNvSpPr txBox="1"/>
          <p:nvPr/>
        </p:nvSpPr>
        <p:spPr>
          <a:xfrm>
            <a:off x="210470" y="893069"/>
            <a:ext cx="11485595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When you have the welcome email, click on the button below to begin. It will take you to the Unifrog website.</a:t>
            </a:r>
          </a:p>
        </p:txBody>
      </p:sp>
    </p:spTree>
    <p:extLst>
      <p:ext uri="{BB962C8B-B14F-4D97-AF65-F5344CB8AC3E}">
        <p14:creationId xmlns:p14="http://schemas.microsoft.com/office/powerpoint/2010/main" val="3471134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F3A97A-1D7B-4D76-A6C0-0B753D1CD8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771738"/>
            <a:ext cx="7384364" cy="477851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122709A-23E9-4C19-9E8C-7C16BAA44D77}"/>
              </a:ext>
            </a:extLst>
          </p:cNvPr>
          <p:cNvSpPr/>
          <p:nvPr/>
        </p:nvSpPr>
        <p:spPr>
          <a:xfrm>
            <a:off x="0" y="0"/>
            <a:ext cx="110076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Pastoral Support for email credentials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173E02-953D-4646-AE9C-82E9FC986472}"/>
              </a:ext>
            </a:extLst>
          </p:cNvPr>
          <p:cNvSpPr/>
          <p:nvPr/>
        </p:nvSpPr>
        <p:spPr>
          <a:xfrm>
            <a:off x="4327246" y="5614573"/>
            <a:ext cx="2539719" cy="84898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C7222E-786E-42C3-BED3-E1AC739A568C}"/>
              </a:ext>
            </a:extLst>
          </p:cNvPr>
          <p:cNvSpPr txBox="1"/>
          <p:nvPr/>
        </p:nvSpPr>
        <p:spPr>
          <a:xfrm>
            <a:off x="210470" y="893069"/>
            <a:ext cx="11485595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When you have the welcome email, click on the button below to begin. It will take you to the Unifrog website.</a:t>
            </a:r>
          </a:p>
        </p:txBody>
      </p:sp>
    </p:spTree>
    <p:extLst>
      <p:ext uri="{BB962C8B-B14F-4D97-AF65-F5344CB8AC3E}">
        <p14:creationId xmlns:p14="http://schemas.microsoft.com/office/powerpoint/2010/main" val="709509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AE4981-805B-46C0-9B04-12C845644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43935"/>
            <a:ext cx="12192000" cy="377013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122709A-23E9-4C19-9E8C-7C16BAA44D77}"/>
              </a:ext>
            </a:extLst>
          </p:cNvPr>
          <p:cNvSpPr/>
          <p:nvPr/>
        </p:nvSpPr>
        <p:spPr>
          <a:xfrm>
            <a:off x="0" y="0"/>
            <a:ext cx="110076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Pastoral Support for email credentials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173E02-953D-4646-AE9C-82E9FC986472}"/>
              </a:ext>
            </a:extLst>
          </p:cNvPr>
          <p:cNvSpPr/>
          <p:nvPr/>
        </p:nvSpPr>
        <p:spPr>
          <a:xfrm>
            <a:off x="1682657" y="3731985"/>
            <a:ext cx="5713225" cy="84898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C7222E-786E-42C3-BED3-E1AC739A568C}"/>
              </a:ext>
            </a:extLst>
          </p:cNvPr>
          <p:cNvSpPr txBox="1"/>
          <p:nvPr/>
        </p:nvSpPr>
        <p:spPr>
          <a:xfrm>
            <a:off x="210470" y="893069"/>
            <a:ext cx="11485595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Re-enter your </a:t>
            </a:r>
            <a:r>
              <a:rPr lang="en-GB" dirty="0" err="1"/>
              <a:t>lgfl</a:t>
            </a:r>
            <a:r>
              <a:rPr lang="en-GB" dirty="0"/>
              <a:t> mail email. This will send you an email to your </a:t>
            </a:r>
            <a:r>
              <a:rPr lang="en-GB" dirty="0" err="1"/>
              <a:t>lgfl</a:t>
            </a:r>
            <a:r>
              <a:rPr lang="en-GB" dirty="0"/>
              <a:t> mail inbox. </a:t>
            </a:r>
          </a:p>
        </p:txBody>
      </p:sp>
    </p:spTree>
    <p:extLst>
      <p:ext uri="{BB962C8B-B14F-4D97-AF65-F5344CB8AC3E}">
        <p14:creationId xmlns:p14="http://schemas.microsoft.com/office/powerpoint/2010/main" val="691100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4A9098-8AEA-4459-9E44-978453DC1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470" y="1613647"/>
            <a:ext cx="8380681" cy="525179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122709A-23E9-4C19-9E8C-7C16BAA44D77}"/>
              </a:ext>
            </a:extLst>
          </p:cNvPr>
          <p:cNvSpPr/>
          <p:nvPr/>
        </p:nvSpPr>
        <p:spPr>
          <a:xfrm>
            <a:off x="0" y="0"/>
            <a:ext cx="110076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Pastoral Support for email credentials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173E02-953D-4646-AE9C-82E9FC986472}"/>
              </a:ext>
            </a:extLst>
          </p:cNvPr>
          <p:cNvSpPr/>
          <p:nvPr/>
        </p:nvSpPr>
        <p:spPr>
          <a:xfrm>
            <a:off x="2722562" y="2915957"/>
            <a:ext cx="3230002" cy="84898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C7222E-786E-42C3-BED3-E1AC739A568C}"/>
              </a:ext>
            </a:extLst>
          </p:cNvPr>
          <p:cNvSpPr txBox="1"/>
          <p:nvPr/>
        </p:nvSpPr>
        <p:spPr>
          <a:xfrm>
            <a:off x="209767" y="821352"/>
            <a:ext cx="11485595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Access the email at the top of your inbox from Unifrog. This should now have your credentials to log in and create a password for Unifrog.</a:t>
            </a:r>
          </a:p>
        </p:txBody>
      </p:sp>
    </p:spTree>
    <p:extLst>
      <p:ext uri="{BB962C8B-B14F-4D97-AF65-F5344CB8AC3E}">
        <p14:creationId xmlns:p14="http://schemas.microsoft.com/office/powerpoint/2010/main" val="2398147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7D7EEB1-8FED-4376-B646-ADA7118E6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767" y="1573086"/>
            <a:ext cx="7744005" cy="521744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122709A-23E9-4C19-9E8C-7C16BAA44D77}"/>
              </a:ext>
            </a:extLst>
          </p:cNvPr>
          <p:cNvSpPr/>
          <p:nvPr/>
        </p:nvSpPr>
        <p:spPr>
          <a:xfrm>
            <a:off x="0" y="0"/>
            <a:ext cx="110076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Pastoral Support for email credentials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173E02-953D-4646-AE9C-82E9FC986472}"/>
              </a:ext>
            </a:extLst>
          </p:cNvPr>
          <p:cNvSpPr/>
          <p:nvPr/>
        </p:nvSpPr>
        <p:spPr>
          <a:xfrm>
            <a:off x="4183809" y="5941552"/>
            <a:ext cx="3230002" cy="84898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C7222E-786E-42C3-BED3-E1AC739A568C}"/>
              </a:ext>
            </a:extLst>
          </p:cNvPr>
          <p:cNvSpPr txBox="1"/>
          <p:nvPr/>
        </p:nvSpPr>
        <p:spPr>
          <a:xfrm>
            <a:off x="209767" y="821352"/>
            <a:ext cx="10332727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This is what the email should look like below. This should now provide you with resetting your password.</a:t>
            </a:r>
          </a:p>
        </p:txBody>
      </p:sp>
    </p:spTree>
    <p:extLst>
      <p:ext uri="{BB962C8B-B14F-4D97-AF65-F5344CB8AC3E}">
        <p14:creationId xmlns:p14="http://schemas.microsoft.com/office/powerpoint/2010/main" val="2020186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A17E64-67EB-4797-858D-C0AC61D31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71" y="1506070"/>
            <a:ext cx="10183517" cy="504087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122709A-23E9-4C19-9E8C-7C16BAA44D77}"/>
              </a:ext>
            </a:extLst>
          </p:cNvPr>
          <p:cNvSpPr/>
          <p:nvPr/>
        </p:nvSpPr>
        <p:spPr>
          <a:xfrm>
            <a:off x="0" y="0"/>
            <a:ext cx="110076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Pastoral Support for email credentials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173E02-953D-4646-AE9C-82E9FC986472}"/>
              </a:ext>
            </a:extLst>
          </p:cNvPr>
          <p:cNvSpPr/>
          <p:nvPr/>
        </p:nvSpPr>
        <p:spPr>
          <a:xfrm>
            <a:off x="382773" y="2454281"/>
            <a:ext cx="4359555" cy="147225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C7222E-786E-42C3-BED3-E1AC739A568C}"/>
              </a:ext>
            </a:extLst>
          </p:cNvPr>
          <p:cNvSpPr txBox="1"/>
          <p:nvPr/>
        </p:nvSpPr>
        <p:spPr>
          <a:xfrm>
            <a:off x="209767" y="821352"/>
            <a:ext cx="10332727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The email will take you through to the Unifrog website to set a password. Choose one that you can remember but you can all reset the password to your email if forgotten.</a:t>
            </a:r>
          </a:p>
        </p:txBody>
      </p:sp>
    </p:spTree>
    <p:extLst>
      <p:ext uri="{BB962C8B-B14F-4D97-AF65-F5344CB8AC3E}">
        <p14:creationId xmlns:p14="http://schemas.microsoft.com/office/powerpoint/2010/main" val="17814507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828</Words>
  <Application>Microsoft Office PowerPoint</Application>
  <PresentationFormat>Widescreen</PresentationFormat>
  <Paragraphs>87</Paragraphs>
  <Slides>26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Welcome to Unifrog!</vt:lpstr>
      <vt:lpstr>PowerPoint Presentation</vt:lpstr>
      <vt:lpstr>PowerPoint Presentation</vt:lpstr>
      <vt:lpstr>PowerPoint Presentation</vt:lpstr>
      <vt:lpstr>PowerPoint Presentation</vt:lpstr>
      <vt:lpstr>Learning how to use Unifrog</vt:lpstr>
      <vt:lpstr>Learning how to use Unifrog</vt:lpstr>
      <vt:lpstr>Learning how to use Unifrog</vt:lpstr>
      <vt:lpstr>Learning how to use Unifrog</vt:lpstr>
      <vt:lpstr>Learning how to use Unifrog</vt:lpstr>
      <vt:lpstr>Learning how to use Unifrog</vt:lpstr>
      <vt:lpstr>Learning how to use Unifrog</vt:lpstr>
      <vt:lpstr>Learning how to use Unifrog</vt:lpstr>
      <vt:lpstr>Learning how to use Unifrog</vt:lpstr>
      <vt:lpstr>Learning how to use Unifrog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 Davis</dc:creator>
  <cp:lastModifiedBy>G Davis</cp:lastModifiedBy>
  <cp:revision>17</cp:revision>
  <dcterms:created xsi:type="dcterms:W3CDTF">2025-05-15T13:32:37Z</dcterms:created>
  <dcterms:modified xsi:type="dcterms:W3CDTF">2025-05-22T15:00:20Z</dcterms:modified>
</cp:coreProperties>
</file>